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311" r:id="rId5"/>
    <p:sldId id="322" r:id="rId6"/>
    <p:sldId id="320" r:id="rId7"/>
    <p:sldId id="296" r:id="rId8"/>
    <p:sldId id="287" r:id="rId9"/>
    <p:sldId id="297" r:id="rId10"/>
    <p:sldId id="342" r:id="rId11"/>
    <p:sldId id="340" r:id="rId12"/>
    <p:sldId id="284" r:id="rId13"/>
    <p:sldId id="300" r:id="rId14"/>
    <p:sldId id="301" r:id="rId15"/>
    <p:sldId id="323" r:id="rId16"/>
    <p:sldId id="326" r:id="rId17"/>
    <p:sldId id="285" r:id="rId18"/>
    <p:sldId id="327" r:id="rId19"/>
    <p:sldId id="306" r:id="rId20"/>
    <p:sldId id="291" r:id="rId21"/>
    <p:sldId id="325" r:id="rId22"/>
    <p:sldId id="321" r:id="rId23"/>
    <p:sldId id="292" r:id="rId24"/>
    <p:sldId id="294" r:id="rId25"/>
    <p:sldId id="317" r:id="rId26"/>
    <p:sldId id="3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11DF"/>
    <a:srgbClr val="FF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19" autoAdjust="0"/>
  </p:normalViewPr>
  <p:slideViewPr>
    <p:cSldViewPr snapToGrid="0">
      <p:cViewPr varScale="1">
        <p:scale>
          <a:sx n="61" d="100"/>
          <a:sy n="61" d="100"/>
        </p:scale>
        <p:origin x="28" y="28"/>
      </p:cViewPr>
      <p:guideLst/>
    </p:cSldViewPr>
  </p:slideViewPr>
  <p:notesTextViewPr>
    <p:cViewPr>
      <p:scale>
        <a:sx n="3" d="2"/>
        <a:sy n="3" d="2"/>
      </p:scale>
      <p:origin x="0" y="0"/>
    </p:cViewPr>
  </p:notesTextViewPr>
  <p:sorterViewPr>
    <p:cViewPr varScale="1">
      <p:scale>
        <a:sx n="1" d="1"/>
        <a:sy n="1" d="1"/>
      </p:scale>
      <p:origin x="0" y="-8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6BE50-D58C-4267-A1FD-7AACD5AF4329}"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F2CD6-491A-42CF-A2CE-94FFDA0281CF}" type="slidenum">
              <a:rPr lang="en-US" smtClean="0"/>
              <a:t>‹#›</a:t>
            </a:fld>
            <a:endParaRPr lang="en-US"/>
          </a:p>
        </p:txBody>
      </p:sp>
    </p:spTree>
    <p:extLst>
      <p:ext uri="{BB962C8B-B14F-4D97-AF65-F5344CB8AC3E}">
        <p14:creationId xmlns:p14="http://schemas.microsoft.com/office/powerpoint/2010/main" val="325313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35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67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8/7/2025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8/7/2025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8/7/2025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8/7/2025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8/7/2025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8/7/2025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8/7/2025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8/7/2025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8/7/2025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8/7/2025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video" Target="https://www.youtube.com/embed/0FMNiZIjrb4?feature=oembed"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FB250-6F3F-19B0-1645-53E7CA1B3FC5}"/>
              </a:ext>
            </a:extLst>
          </p:cNvPr>
          <p:cNvPicPr>
            <a:picLocks noChangeAspect="1"/>
          </p:cNvPicPr>
          <p:nvPr/>
        </p:nvPicPr>
        <p:blipFill>
          <a:blip r:embed="rId2"/>
          <a:stretch>
            <a:fillRect/>
          </a:stretch>
        </p:blipFill>
        <p:spPr>
          <a:xfrm>
            <a:off x="2704428" y="37444"/>
            <a:ext cx="6167989" cy="3760571"/>
          </a:xfrm>
          <a:prstGeom prst="rect">
            <a:avLst/>
          </a:prstGeom>
        </p:spPr>
      </p:pic>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835" r="48274"/>
          <a:stretch/>
        </p:blipFill>
        <p:spPr>
          <a:xfrm>
            <a:off x="-4249223" y="211522"/>
            <a:ext cx="2923059" cy="6857991"/>
          </a:xfrm>
          <a:prstGeom prst="rect">
            <a:avLst/>
          </a:prstGeom>
        </p:spPr>
      </p:pic>
      <p:sp>
        <p:nvSpPr>
          <p:cNvPr id="19" name="TextBox 18">
            <a:extLst>
              <a:ext uri="{FF2B5EF4-FFF2-40B4-BE49-F238E27FC236}">
                <a16:creationId xmlns:a16="http://schemas.microsoft.com/office/drawing/2014/main" id="{86A1BA46-CF2C-457A-9ADC-1BDF88F49B9F}"/>
              </a:ext>
            </a:extLst>
          </p:cNvPr>
          <p:cNvSpPr txBox="1"/>
          <p:nvPr/>
        </p:nvSpPr>
        <p:spPr>
          <a:xfrm>
            <a:off x="10533530" y="2738284"/>
            <a:ext cx="5253613" cy="300818"/>
          </a:xfrm>
          <a:prstGeom prst="rect">
            <a:avLst/>
          </a:prstGeom>
          <a:solidFill>
            <a:srgbClr val="000000">
              <a:alpha val="50000"/>
            </a:srgbClr>
          </a:solidFill>
          <a:ln>
            <a:noFill/>
          </a:ln>
        </p:spPr>
        <p:txBody>
          <a:bodyPr wrap="square" rtlCol="0">
            <a:noAutofit/>
          </a:bodyPr>
          <a:lstStyle/>
          <a:p>
            <a:pPr marL="0" marR="0" lvl="0" indent="0" algn="ctr" defTabSz="409258" rtl="0" eaLnBrk="1" fontAlgn="auto" latinLnBrk="0" hangingPunct="1">
              <a:lnSpc>
                <a:spcPct val="100000"/>
              </a:lnSpc>
              <a:spcBef>
                <a:spcPts val="0"/>
              </a:spcBef>
              <a:spcAft>
                <a:spcPts val="529"/>
              </a:spcAft>
              <a:buClrTx/>
              <a:buSzTx/>
              <a:buFontTx/>
              <a:buNone/>
              <a:tabLst/>
              <a:defRPr/>
            </a:pPr>
            <a:r>
              <a:rPr kumimoji="0" lang="en-US" sz="1147"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peak Pro" panose="020F0502020204030204"/>
                <a:ea typeface="+mn-ea"/>
                <a:cs typeface="+mn-cs"/>
              </a:rPr>
              <a:t>Outstanding </a:t>
            </a:r>
          </a:p>
          <a:p>
            <a:pPr marL="0" marR="0" lvl="0" indent="0" algn="ctr" defTabSz="409258" rtl="0" eaLnBrk="1" fontAlgn="auto" latinLnBrk="0" hangingPunct="1">
              <a:lnSpc>
                <a:spcPct val="100000"/>
              </a:lnSpc>
              <a:spcBef>
                <a:spcPts val="0"/>
              </a:spcBef>
              <a:spcAft>
                <a:spcPts val="529"/>
              </a:spcAft>
              <a:buClrTx/>
              <a:buSzTx/>
              <a:buFontTx/>
              <a:buNone/>
              <a:tabLst/>
              <a:defRPr/>
            </a:pPr>
            <a:r>
              <a:rPr kumimoji="0" lang="en-US" sz="1147"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peak Pro" panose="020F0502020204030204"/>
                <a:ea typeface="+mn-ea"/>
                <a:cs typeface="+mn-cs"/>
              </a:rPr>
              <a:t>AICE Program </a:t>
            </a:r>
          </a:p>
          <a:p>
            <a:pPr marL="0" marR="0" lvl="0" indent="0" algn="ctr" defTabSz="409258" rtl="0" eaLnBrk="1" fontAlgn="auto" latinLnBrk="0" hangingPunct="1">
              <a:lnSpc>
                <a:spcPct val="100000"/>
              </a:lnSpc>
              <a:spcBef>
                <a:spcPts val="0"/>
              </a:spcBef>
              <a:spcAft>
                <a:spcPts val="529"/>
              </a:spcAft>
              <a:buClrTx/>
              <a:buSzTx/>
              <a:buFontTx/>
              <a:buNone/>
              <a:tabLst/>
              <a:defRPr/>
            </a:pPr>
            <a:r>
              <a:rPr kumimoji="0" lang="en-US" sz="1147"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peak Pro" panose="020F0502020204030204"/>
                <a:ea typeface="+mn-ea"/>
                <a:cs typeface="+mn-cs"/>
              </a:rPr>
              <a:t>2020-21</a:t>
            </a:r>
          </a:p>
        </p:txBody>
      </p:sp>
      <p:grpSp>
        <p:nvGrpSpPr>
          <p:cNvPr id="8" name="Group 7">
            <a:extLst>
              <a:ext uri="{FF2B5EF4-FFF2-40B4-BE49-F238E27FC236}">
                <a16:creationId xmlns:a16="http://schemas.microsoft.com/office/drawing/2014/main" id="{DDE8F877-C094-4C2A-B12D-D7BD68A39456}"/>
              </a:ext>
            </a:extLst>
          </p:cNvPr>
          <p:cNvGrpSpPr/>
          <p:nvPr/>
        </p:nvGrpSpPr>
        <p:grpSpPr>
          <a:xfrm>
            <a:off x="13701943" y="4100710"/>
            <a:ext cx="931808" cy="1250131"/>
            <a:chOff x="7349066" y="336962"/>
            <a:chExt cx="1223659" cy="1674270"/>
          </a:xfrm>
        </p:grpSpPr>
        <p:pic>
          <p:nvPicPr>
            <p:cNvPr id="9" name="Picture 8">
              <a:extLst>
                <a:ext uri="{FF2B5EF4-FFF2-40B4-BE49-F238E27FC236}">
                  <a16:creationId xmlns:a16="http://schemas.microsoft.com/office/drawing/2014/main" id="{D1252283-1234-491D-BF00-DA76BC0A91E2}"/>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7349066" y="596684"/>
              <a:ext cx="1223659" cy="1414548"/>
            </a:xfrm>
            <a:prstGeom prst="rect">
              <a:avLst/>
            </a:prstGeom>
          </p:spPr>
        </p:pic>
        <p:sp>
          <p:nvSpPr>
            <p:cNvPr id="10" name="TextBox 9">
              <a:extLst>
                <a:ext uri="{FF2B5EF4-FFF2-40B4-BE49-F238E27FC236}">
                  <a16:creationId xmlns:a16="http://schemas.microsoft.com/office/drawing/2014/main" id="{803CDF4A-C77F-470F-9630-C0085CC3DD98}"/>
                </a:ext>
              </a:extLst>
            </p:cNvPr>
            <p:cNvSpPr txBox="1"/>
            <p:nvPr/>
          </p:nvSpPr>
          <p:spPr>
            <a:xfrm>
              <a:off x="7369506" y="336962"/>
              <a:ext cx="1179086" cy="289740"/>
            </a:xfrm>
            <a:prstGeom prst="rect">
              <a:avLst/>
            </a:prstGeom>
            <a:solidFill>
              <a:schemeClr val="tx1"/>
            </a:solidFill>
          </p:spPr>
          <p:txBody>
            <a:bodyPr wrap="square" rtlCol="0">
              <a:spAutoFit/>
            </a:bodyPr>
            <a:lstStyle/>
            <a:p>
              <a:pPr marL="0" marR="0" lvl="0" indent="0" algn="ctr" defTabSz="409258" rtl="0" eaLnBrk="1" fontAlgn="auto" latinLnBrk="0" hangingPunct="1">
                <a:lnSpc>
                  <a:spcPct val="100000"/>
                </a:lnSpc>
                <a:spcBef>
                  <a:spcPts val="0"/>
                </a:spcBef>
                <a:spcAft>
                  <a:spcPts val="529"/>
                </a:spcAft>
                <a:buClrTx/>
                <a:buSzTx/>
                <a:buFontTx/>
                <a:buNone/>
                <a:tabLst/>
                <a:defRPr/>
              </a:pPr>
              <a:r>
                <a:rPr kumimoji="0" lang="en-US" sz="806"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CAMBRIDGE</a:t>
              </a:r>
            </a:p>
          </p:txBody>
        </p:sp>
      </p:grpSp>
      <p:pic>
        <p:nvPicPr>
          <p:cNvPr id="20" name="Picture 19">
            <a:extLst>
              <a:ext uri="{FF2B5EF4-FFF2-40B4-BE49-F238E27FC236}">
                <a16:creationId xmlns:a16="http://schemas.microsoft.com/office/drawing/2014/main" id="{4FB6D243-5505-4F00-BE21-DC24C314FC80}"/>
              </a:ext>
            </a:extLst>
          </p:cNvPr>
          <p:cNvPicPr>
            <a:picLocks noChangeAspect="1"/>
          </p:cNvPicPr>
          <p:nvPr/>
        </p:nvPicPr>
        <p:blipFill>
          <a:blip r:embed="rId5">
            <a:alphaModFix amt="78000"/>
          </a:blip>
          <a:stretch>
            <a:fillRect/>
          </a:stretch>
        </p:blipFill>
        <p:spPr>
          <a:xfrm>
            <a:off x="12618792" y="264105"/>
            <a:ext cx="3844461" cy="1435324"/>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Text Placeholder 1">
            <a:extLst>
              <a:ext uri="{FF2B5EF4-FFF2-40B4-BE49-F238E27FC236}">
                <a16:creationId xmlns:a16="http://schemas.microsoft.com/office/drawing/2014/main" id="{EF8AFEF9-6AF3-42A3-AA37-79EA173B3F6B}"/>
              </a:ext>
            </a:extLst>
          </p:cNvPr>
          <p:cNvSpPr txBox="1">
            <a:spLocks/>
          </p:cNvSpPr>
          <p:nvPr/>
        </p:nvSpPr>
        <p:spPr>
          <a:xfrm>
            <a:off x="-3900358" y="2138627"/>
            <a:ext cx="5631370" cy="2575826"/>
          </a:xfrm>
          <a:prstGeom prst="rect">
            <a:avLst/>
          </a:prstGeom>
        </p:spPr>
        <p:txBody>
          <a:bodyPr vert="horz" lIns="0" tIns="40924" rIns="0" bIns="40924" rtlCol="0" anchor="t">
            <a:normAutofit/>
          </a:bodyPr>
          <a:lstStyle>
            <a:lvl1pPr marL="0" indent="0" algn="l" defTabSz="914400" rtl="0" eaLnBrk="1" latinLnBrk="0" hangingPunct="1">
              <a:lnSpc>
                <a:spcPts val="1800"/>
              </a:lnSpc>
              <a:spcBef>
                <a:spcPts val="1000"/>
              </a:spcBef>
              <a:buFont typeface="Arial" panose="020B0604020202020204" pitchFamily="34" charset="0"/>
              <a:buNone/>
              <a:defRPr sz="1100" b="0" i="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2pPr>
            <a:lvl3pPr marL="11430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3pPr>
            <a:lvl4pPr marL="16002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9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895"/>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Univers"/>
              <a:ea typeface="+mn-ea"/>
              <a:cs typeface="Arial" panose="020B0604020202020204" pitchFamily="34" charset="0"/>
            </a:endParaRPr>
          </a:p>
        </p:txBody>
      </p:sp>
      <p:grpSp>
        <p:nvGrpSpPr>
          <p:cNvPr id="13" name="Group 12">
            <a:extLst>
              <a:ext uri="{FF2B5EF4-FFF2-40B4-BE49-F238E27FC236}">
                <a16:creationId xmlns:a16="http://schemas.microsoft.com/office/drawing/2014/main" id="{FBE7FDD5-4ACE-4BAE-BC62-05E5E42A25FB}"/>
              </a:ext>
            </a:extLst>
          </p:cNvPr>
          <p:cNvGrpSpPr/>
          <p:nvPr/>
        </p:nvGrpSpPr>
        <p:grpSpPr>
          <a:xfrm>
            <a:off x="-3062862" y="2493845"/>
            <a:ext cx="2540096" cy="786947"/>
            <a:chOff x="-6419729" y="2647898"/>
            <a:chExt cx="3093530" cy="891873"/>
          </a:xfrm>
          <a:solidFill>
            <a:schemeClr val="accent3">
              <a:lumMod val="40000"/>
              <a:lumOff val="60000"/>
            </a:schemeClr>
          </a:solidFill>
        </p:grpSpPr>
        <p:sp>
          <p:nvSpPr>
            <p:cNvPr id="45" name="TextBox 44">
              <a:extLst>
                <a:ext uri="{FF2B5EF4-FFF2-40B4-BE49-F238E27FC236}">
                  <a16:creationId xmlns:a16="http://schemas.microsoft.com/office/drawing/2014/main" id="{6CBBF3DC-8AF0-44CD-A307-CC531DDAAF09}"/>
                </a:ext>
              </a:extLst>
            </p:cNvPr>
            <p:cNvSpPr txBox="1"/>
            <p:nvPr/>
          </p:nvSpPr>
          <p:spPr>
            <a:xfrm>
              <a:off x="-6419729" y="2647898"/>
              <a:ext cx="3093530" cy="891873"/>
            </a:xfrm>
            <a:prstGeom prst="rect">
              <a:avLst/>
            </a:prstGeom>
            <a:grpFill/>
            <a:ln>
              <a:solidFill>
                <a:srgbClr val="C00000"/>
              </a:solidFill>
            </a:ln>
            <a:effectLst>
              <a:outerShdw blurRad="50800" dist="38100" dir="2700000" algn="tl" rotWithShape="0">
                <a:prstClr val="black">
                  <a:alpha val="40000"/>
                </a:prstClr>
              </a:outerShdw>
            </a:effectLst>
          </p:spPr>
          <p:txBody>
            <a:bodyPr wrap="square">
              <a:spAutoFit/>
            </a:bodyPr>
            <a:lstStyle/>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High School</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1015 Tenth Street</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FL 32168</a:t>
              </a:r>
              <a:r>
                <a:rPr kumimoji="0" lang="en-US" sz="998"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a:t>
              </a:r>
            </a:p>
            <a:p>
              <a:pPr marL="0" marR="0" lvl="0" indent="0" algn="l" defTabSz="818538" rtl="0" eaLnBrk="1" fontAlgn="auto" latinLnBrk="0" hangingPunct="1">
                <a:lnSpc>
                  <a:spcPct val="100000"/>
                </a:lnSpc>
                <a:spcBef>
                  <a:spcPts val="0"/>
                </a:spcBef>
                <a:spcAft>
                  <a:spcPts val="0"/>
                </a:spcAft>
                <a:buClrTx/>
                <a:buSzTx/>
                <a:buFontTx/>
                <a:buNone/>
                <a:tabLst/>
                <a:defRPr/>
              </a:pPr>
              <a:endParaRPr kumimoji="0" lang="en-US" sz="61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9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Mr. Timothy Merrick, Principal</a:t>
              </a:r>
            </a:p>
          </p:txBody>
        </p:sp>
        <p:pic>
          <p:nvPicPr>
            <p:cNvPr id="47" name="Picture 12" descr="Address Icon png vector. 1000+ awesome free vector images, psd templates,  icons, photos, mock-ups and more! | Address icon, Icon, Vector images">
              <a:extLst>
                <a:ext uri="{FF2B5EF4-FFF2-40B4-BE49-F238E27FC236}">
                  <a16:creationId xmlns:a16="http://schemas.microsoft.com/office/drawing/2014/main" id="{EF6C4850-D03E-4349-AAE2-3CD63027671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1339" y1="41518" x2="51339" y2="41518"/>
                        </a14:backgroundRemoval>
                      </a14:imgEffect>
                    </a14:imgLayer>
                  </a14:imgProps>
                </a:ext>
                <a:ext uri="{28A0092B-C50C-407E-A947-70E740481C1C}">
                  <a14:useLocalDpi xmlns:a14="http://schemas.microsoft.com/office/drawing/2010/main" val="0"/>
                </a:ext>
              </a:extLst>
            </a:blip>
            <a:srcRect l="17335" t="17979" r="23917" b="9118"/>
            <a:stretch/>
          </p:blipFill>
          <p:spPr bwMode="auto">
            <a:xfrm>
              <a:off x="-6400358" y="2653289"/>
              <a:ext cx="274731" cy="340927"/>
            </a:xfrm>
            <a:prstGeom prst="rect">
              <a:avLst/>
            </a:prstGeom>
            <a:grpFill/>
            <a:ln>
              <a:noFill/>
            </a:ln>
          </p:spPr>
        </p:pic>
      </p:grpSp>
      <p:grpSp>
        <p:nvGrpSpPr>
          <p:cNvPr id="62" name="Group 61">
            <a:extLst>
              <a:ext uri="{FF2B5EF4-FFF2-40B4-BE49-F238E27FC236}">
                <a16:creationId xmlns:a16="http://schemas.microsoft.com/office/drawing/2014/main" id="{70A17A45-34D6-4D7E-A73F-E46AB0E88112}"/>
              </a:ext>
            </a:extLst>
          </p:cNvPr>
          <p:cNvGrpSpPr/>
          <p:nvPr/>
        </p:nvGrpSpPr>
        <p:grpSpPr>
          <a:xfrm>
            <a:off x="-3004981" y="577363"/>
            <a:ext cx="2575805" cy="1050096"/>
            <a:chOff x="213668" y="5765655"/>
            <a:chExt cx="2710728" cy="1105102"/>
          </a:xfrm>
          <a:solidFill>
            <a:schemeClr val="accent4">
              <a:lumMod val="60000"/>
              <a:lumOff val="40000"/>
            </a:schemeClr>
          </a:solidFill>
        </p:grpSpPr>
        <p:sp>
          <p:nvSpPr>
            <p:cNvPr id="63" name="TextBox 62">
              <a:extLst>
                <a:ext uri="{FF2B5EF4-FFF2-40B4-BE49-F238E27FC236}">
                  <a16:creationId xmlns:a16="http://schemas.microsoft.com/office/drawing/2014/main" id="{F7D7B028-7224-46EB-8D48-60BC13B7ABC4}"/>
                </a:ext>
              </a:extLst>
            </p:cNvPr>
            <p:cNvSpPr txBox="1"/>
            <p:nvPr/>
          </p:nvSpPr>
          <p:spPr>
            <a:xfrm>
              <a:off x="213668" y="5765655"/>
              <a:ext cx="2710728" cy="1105102"/>
            </a:xfrm>
            <a:prstGeom prst="rect">
              <a:avLst/>
            </a:prstGeom>
            <a:grp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Susan Zona, </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Cambridge AICE Coordinator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ext.38723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swona@volusia.k12.fl.us</a:t>
              </a:r>
            </a:p>
          </p:txBody>
        </p:sp>
        <p:pic>
          <p:nvPicPr>
            <p:cNvPr id="64" name="Picture 4" descr="Bubble with phone icon Royalty Free Vector Image">
              <a:extLst>
                <a:ext uri="{FF2B5EF4-FFF2-40B4-BE49-F238E27FC236}">
                  <a16:creationId xmlns:a16="http://schemas.microsoft.com/office/drawing/2014/main" id="{07FA9361-AFBD-4AF6-BB4C-293F5BEF92C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grpFill/>
          </p:spPr>
        </p:pic>
        <p:pic>
          <p:nvPicPr>
            <p:cNvPr id="65" name="Picture 10" descr="Email vector icon isolated on transparent background, Email logo concept Stock Vector - 109059520">
              <a:extLst>
                <a:ext uri="{FF2B5EF4-FFF2-40B4-BE49-F238E27FC236}">
                  <a16:creationId xmlns:a16="http://schemas.microsoft.com/office/drawing/2014/main" id="{24CAE3A1-180E-4271-BACF-CF0BC49F0CDF}"/>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grpFill/>
          </p:spPr>
        </p:pic>
      </p:grpSp>
      <p:grpSp>
        <p:nvGrpSpPr>
          <p:cNvPr id="67" name="Group 66">
            <a:extLst>
              <a:ext uri="{FF2B5EF4-FFF2-40B4-BE49-F238E27FC236}">
                <a16:creationId xmlns:a16="http://schemas.microsoft.com/office/drawing/2014/main" id="{67975DFF-B7BC-43ED-BB22-06042620806B}"/>
              </a:ext>
            </a:extLst>
          </p:cNvPr>
          <p:cNvGrpSpPr/>
          <p:nvPr/>
        </p:nvGrpSpPr>
        <p:grpSpPr>
          <a:xfrm>
            <a:off x="-2695668" y="5117063"/>
            <a:ext cx="2344353" cy="1050096"/>
            <a:chOff x="213668" y="5765655"/>
            <a:chExt cx="2710728" cy="1105102"/>
          </a:xfrm>
          <a:solidFill>
            <a:schemeClr val="accent4">
              <a:lumMod val="60000"/>
              <a:lumOff val="40000"/>
            </a:schemeClr>
          </a:solidFill>
        </p:grpSpPr>
        <p:sp>
          <p:nvSpPr>
            <p:cNvPr id="68" name="TextBox 67">
              <a:extLst>
                <a:ext uri="{FF2B5EF4-FFF2-40B4-BE49-F238E27FC236}">
                  <a16:creationId xmlns:a16="http://schemas.microsoft.com/office/drawing/2014/main" id="{DA31D0C6-E632-49D4-81A1-D452050BE48D}"/>
                </a:ext>
              </a:extLst>
            </p:cNvPr>
            <p:cNvSpPr txBox="1"/>
            <p:nvPr/>
          </p:nvSpPr>
          <p:spPr>
            <a:xfrm>
              <a:off x="213668" y="5765655"/>
              <a:ext cx="2710728" cy="1105102"/>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Jewel Johnson</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AICE Counselor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ext.38544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jljohnso@volusia.k12.fl.us</a:t>
              </a:r>
            </a:p>
          </p:txBody>
        </p:sp>
        <p:pic>
          <p:nvPicPr>
            <p:cNvPr id="69" name="Picture 4" descr="Bubble with phone icon Royalty Free Vector Image">
              <a:extLst>
                <a:ext uri="{FF2B5EF4-FFF2-40B4-BE49-F238E27FC236}">
                  <a16:creationId xmlns:a16="http://schemas.microsoft.com/office/drawing/2014/main" id="{E6DDA91C-41DA-42AF-8233-1280E8D551A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noFill/>
          </p:spPr>
        </p:pic>
        <p:pic>
          <p:nvPicPr>
            <p:cNvPr id="70" name="Picture 10" descr="Email vector icon isolated on transparent background, Email logo concept Stock Vector - 109059520">
              <a:extLst>
                <a:ext uri="{FF2B5EF4-FFF2-40B4-BE49-F238E27FC236}">
                  <a16:creationId xmlns:a16="http://schemas.microsoft.com/office/drawing/2014/main" id="{E5D157E8-A73F-486A-934C-70CE1E498AC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noFill/>
          </p:spPr>
        </p:pic>
      </p:grpSp>
      <p:pic>
        <p:nvPicPr>
          <p:cNvPr id="18" name="Picture 17">
            <a:extLst>
              <a:ext uri="{FF2B5EF4-FFF2-40B4-BE49-F238E27FC236}">
                <a16:creationId xmlns:a16="http://schemas.microsoft.com/office/drawing/2014/main" id="{68D30E36-B5E4-49F0-8F01-975847229043}"/>
              </a:ext>
            </a:extLst>
          </p:cNvPr>
          <p:cNvPicPr>
            <a:picLocks noChangeAspect="1"/>
          </p:cNvPicPr>
          <p:nvPr/>
        </p:nvPicPr>
        <p:blipFill>
          <a:blip r:embed="rId12"/>
          <a:stretch>
            <a:fillRect/>
          </a:stretch>
        </p:blipFill>
        <p:spPr>
          <a:xfrm>
            <a:off x="328717" y="387032"/>
            <a:ext cx="1515182" cy="2069052"/>
          </a:xfrm>
          <a:prstGeom prst="rect">
            <a:avLst/>
          </a:prstGeom>
        </p:spPr>
      </p:pic>
      <p:cxnSp>
        <p:nvCxnSpPr>
          <p:cNvPr id="4" name="Straight Connector 3">
            <a:extLst>
              <a:ext uri="{FF2B5EF4-FFF2-40B4-BE49-F238E27FC236}">
                <a16:creationId xmlns:a16="http://schemas.microsoft.com/office/drawing/2014/main" id="{47A8D389-968E-414B-8D27-34E9BB8C919C}"/>
              </a:ext>
            </a:extLst>
          </p:cNvPr>
          <p:cNvCxnSpPr>
            <a:cxnSpLocks/>
          </p:cNvCxnSpPr>
          <p:nvPr/>
        </p:nvCxnSpPr>
        <p:spPr>
          <a:xfrm flipV="1">
            <a:off x="3273039" y="4632089"/>
            <a:ext cx="5107219" cy="1996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7CBD89A-2343-4374-9904-B38700EEFEC1}"/>
              </a:ext>
            </a:extLst>
          </p:cNvPr>
          <p:cNvSpPr/>
          <p:nvPr/>
        </p:nvSpPr>
        <p:spPr>
          <a:xfrm>
            <a:off x="4222687" y="3666184"/>
            <a:ext cx="3207924" cy="3011378"/>
          </a:xfrm>
          <a:prstGeom prst="rect">
            <a:avLst/>
          </a:prstGeom>
          <a:solidFill>
            <a:srgbClr val="C0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38" name="TextBox 37">
            <a:extLst>
              <a:ext uri="{FF2B5EF4-FFF2-40B4-BE49-F238E27FC236}">
                <a16:creationId xmlns:a16="http://schemas.microsoft.com/office/drawing/2014/main" id="{748AA370-6232-49D9-A403-AF4F87B94568}"/>
              </a:ext>
            </a:extLst>
          </p:cNvPr>
          <p:cNvSpPr txBox="1"/>
          <p:nvPr/>
        </p:nvSpPr>
        <p:spPr>
          <a:xfrm>
            <a:off x="4216596" y="4126289"/>
            <a:ext cx="3370506" cy="365613"/>
          </a:xfrm>
          <a:prstGeom prst="rect">
            <a:avLst/>
          </a:prstGeom>
          <a:noFill/>
        </p:spPr>
        <p:txBody>
          <a:bodyPr wrap="square" rtlCol="0">
            <a:spAutoFit/>
          </a:bodyPr>
          <a:lstStyle/>
          <a:p>
            <a:pPr marL="0" marR="0" lvl="0" indent="0" algn="ctr" defTabSz="409258"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erpetua" panose="02020502060401020303" pitchFamily="18" charset="0"/>
                <a:ea typeface="+mn-ea"/>
                <a:cs typeface="+mn-cs"/>
              </a:rPr>
              <a:t>   </a:t>
            </a: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erpetua" panose="02020502060401020303" pitchFamily="18" charset="0"/>
                <a:ea typeface="+mn-ea"/>
                <a:cs typeface="+mn-cs"/>
              </a:rPr>
              <a:t>New Smyrna Beach High School</a:t>
            </a:r>
          </a:p>
          <a:p>
            <a:pPr marL="0" marR="0" lvl="0" indent="0" algn="ctr" defTabSz="409258" rtl="0" eaLnBrk="1" fontAlgn="auto" latinLnBrk="0" hangingPunct="1">
              <a:lnSpc>
                <a:spcPct val="100000"/>
              </a:lnSpc>
              <a:spcBef>
                <a:spcPts val="0"/>
              </a:spcBef>
              <a:spcAft>
                <a:spcPts val="0"/>
              </a:spcAft>
              <a:buClrTx/>
              <a:buSzTx/>
              <a:buFontTx/>
              <a:buNone/>
              <a:tabLst/>
              <a:defRPr/>
            </a:pPr>
            <a:endParaRPr kumimoji="0" lang="en-US" sz="176" b="1" i="0" u="none" strike="noStrike" kern="1200" cap="none" spc="0" normalizeH="0" baseline="0" noProof="0" dirty="0">
              <a:ln>
                <a:noFill/>
              </a:ln>
              <a:solidFill>
                <a:prstClr val="white"/>
              </a:solidFill>
              <a:effectLst/>
              <a:uLnTx/>
              <a:uFillTx/>
              <a:latin typeface="Perpetua" panose="02020502060401020303" pitchFamily="18" charset="0"/>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656735" y="4746937"/>
            <a:ext cx="2339826" cy="817598"/>
          </a:xfrm>
        </p:spPr>
        <p:txBody>
          <a:bodyPr anchor="b">
            <a:normAutofit/>
          </a:bodyPr>
          <a:lstStyle/>
          <a:p>
            <a:pPr algn="ctr"/>
            <a:r>
              <a:rPr lang="en-US" sz="3794" b="1" dirty="0">
                <a:solidFill>
                  <a:schemeClr val="bg1"/>
                </a:solidFill>
              </a:rPr>
              <a:t>Cambridge</a:t>
            </a:r>
          </a:p>
        </p:txBody>
      </p:sp>
      <p:sp>
        <p:nvSpPr>
          <p:cNvPr id="32" name="TextBox 31">
            <a:extLst>
              <a:ext uri="{FF2B5EF4-FFF2-40B4-BE49-F238E27FC236}">
                <a16:creationId xmlns:a16="http://schemas.microsoft.com/office/drawing/2014/main" id="{EED34D31-AD25-4D46-BCEC-7AEBD0F78B79}"/>
              </a:ext>
            </a:extLst>
          </p:cNvPr>
          <p:cNvSpPr txBox="1"/>
          <p:nvPr/>
        </p:nvSpPr>
        <p:spPr>
          <a:xfrm>
            <a:off x="4222688" y="6025966"/>
            <a:ext cx="3207923" cy="282385"/>
          </a:xfrm>
          <a:prstGeom prst="rect">
            <a:avLst/>
          </a:prstGeom>
          <a:noFill/>
        </p:spPr>
        <p:txBody>
          <a:bodyPr wrap="square">
            <a:spAutoFit/>
          </a:bodyPr>
          <a:lstStyle/>
          <a:p>
            <a:pPr marL="0" marR="0" lvl="0" indent="0" algn="ctr" defTabSz="818538" rtl="0" eaLnBrk="1" fontAlgn="auto" latinLnBrk="0" hangingPunct="1">
              <a:lnSpc>
                <a:spcPct val="100000"/>
              </a:lnSpc>
              <a:spcBef>
                <a:spcPts val="0"/>
              </a:spcBef>
              <a:spcAft>
                <a:spcPts val="0"/>
              </a:spcAft>
              <a:buClrTx/>
              <a:buSzTx/>
              <a:buFontTx/>
              <a:buNone/>
              <a:tabLst/>
              <a:defRPr/>
            </a:pPr>
            <a:r>
              <a:rPr kumimoji="0" lang="en-US" sz="1235" b="1" i="0" u="none" strike="noStrike" kern="0" cap="none" spc="0" normalizeH="0" baseline="0" noProof="0" dirty="0">
                <a:ln>
                  <a:noFill/>
                </a:ln>
                <a:solidFill>
                  <a:prstClr val="white"/>
                </a:solidFill>
                <a:effectLst/>
                <a:uLnTx/>
                <a:uFillTx/>
                <a:latin typeface="Perpetua" panose="02020502060401020303" pitchFamily="18" charset="0"/>
                <a:ea typeface="+mn-ea"/>
                <a:cs typeface="+mn-cs"/>
              </a:rPr>
              <a:t>A</a:t>
            </a:r>
            <a:r>
              <a:rPr kumimoji="0" lang="en-US" sz="1059" b="0" i="0" u="none" strike="noStrike" kern="0" cap="none" spc="0" normalizeH="0" baseline="0" noProof="0" dirty="0">
                <a:ln>
                  <a:noFill/>
                </a:ln>
                <a:solidFill>
                  <a:prstClr val="white"/>
                </a:solidFill>
                <a:effectLst/>
                <a:uLnTx/>
                <a:uFillTx/>
                <a:latin typeface="Perpetua" panose="02020502060401020303" pitchFamily="18" charset="0"/>
                <a:ea typeface="+mn-ea"/>
                <a:cs typeface="+mn-cs"/>
              </a:rPr>
              <a:t>dvanced </a:t>
            </a:r>
            <a:r>
              <a:rPr kumimoji="0" lang="en-US" sz="1235" b="1" i="0" u="none" strike="noStrike" kern="0" cap="none" spc="0" normalizeH="0" baseline="0" noProof="0" dirty="0">
                <a:ln>
                  <a:noFill/>
                </a:ln>
                <a:solidFill>
                  <a:prstClr val="white"/>
                </a:solidFill>
                <a:effectLst/>
                <a:uLnTx/>
                <a:uFillTx/>
                <a:latin typeface="Perpetua" panose="02020502060401020303" pitchFamily="18" charset="0"/>
                <a:ea typeface="+mn-ea"/>
                <a:cs typeface="+mn-cs"/>
              </a:rPr>
              <a:t>I</a:t>
            </a:r>
            <a:r>
              <a:rPr kumimoji="0" lang="en-US" sz="1059" b="0" i="0" u="none" strike="noStrike" kern="0" cap="none" spc="0" normalizeH="0" baseline="0" noProof="0" dirty="0">
                <a:ln>
                  <a:noFill/>
                </a:ln>
                <a:solidFill>
                  <a:prstClr val="white"/>
                </a:solidFill>
                <a:effectLst/>
                <a:uLnTx/>
                <a:uFillTx/>
                <a:latin typeface="Perpetua" panose="02020502060401020303" pitchFamily="18" charset="0"/>
                <a:ea typeface="+mn-ea"/>
                <a:cs typeface="+mn-cs"/>
              </a:rPr>
              <a:t>nternational </a:t>
            </a:r>
            <a:r>
              <a:rPr kumimoji="0" lang="en-US" sz="1235" b="1" i="0" u="none" strike="noStrike" kern="0" cap="none" spc="0" normalizeH="0" baseline="0" noProof="0" dirty="0">
                <a:ln>
                  <a:noFill/>
                </a:ln>
                <a:solidFill>
                  <a:prstClr val="white"/>
                </a:solidFill>
                <a:effectLst/>
                <a:uLnTx/>
                <a:uFillTx/>
                <a:latin typeface="Perpetua" panose="02020502060401020303" pitchFamily="18" charset="0"/>
                <a:ea typeface="+mn-ea"/>
                <a:cs typeface="+mn-cs"/>
              </a:rPr>
              <a:t>C</a:t>
            </a:r>
            <a:r>
              <a:rPr kumimoji="0" lang="en-US" sz="1059" b="0" i="0" u="none" strike="noStrike" kern="0" cap="none" spc="0" normalizeH="0" baseline="0" noProof="0" dirty="0">
                <a:ln>
                  <a:noFill/>
                </a:ln>
                <a:solidFill>
                  <a:prstClr val="white"/>
                </a:solidFill>
                <a:effectLst/>
                <a:uLnTx/>
                <a:uFillTx/>
                <a:latin typeface="Perpetua" panose="02020502060401020303" pitchFamily="18" charset="0"/>
                <a:ea typeface="+mn-ea"/>
                <a:cs typeface="+mn-cs"/>
              </a:rPr>
              <a:t>ertificate of </a:t>
            </a:r>
            <a:r>
              <a:rPr kumimoji="0" lang="en-US" sz="1235" b="1" i="0" u="none" strike="noStrike" kern="0" cap="none" spc="0" normalizeH="0" baseline="0" noProof="0" dirty="0">
                <a:ln>
                  <a:noFill/>
                </a:ln>
                <a:solidFill>
                  <a:prstClr val="white"/>
                </a:solidFill>
                <a:effectLst/>
                <a:uLnTx/>
                <a:uFillTx/>
                <a:latin typeface="Perpetua" panose="02020502060401020303" pitchFamily="18" charset="0"/>
                <a:ea typeface="+mn-ea"/>
                <a:cs typeface="+mn-cs"/>
              </a:rPr>
              <a:t>E</a:t>
            </a:r>
            <a:r>
              <a:rPr kumimoji="0" lang="en-US" sz="1059" b="0" i="0" u="none" strike="noStrike" kern="0" cap="none" spc="0" normalizeH="0" baseline="0" noProof="0" dirty="0">
                <a:ln>
                  <a:noFill/>
                </a:ln>
                <a:solidFill>
                  <a:prstClr val="white"/>
                </a:solidFill>
                <a:effectLst/>
                <a:uLnTx/>
                <a:uFillTx/>
                <a:latin typeface="Perpetua" panose="02020502060401020303" pitchFamily="18" charset="0"/>
                <a:ea typeface="+mn-ea"/>
                <a:cs typeface="+mn-cs"/>
              </a:rPr>
              <a:t>ducation </a:t>
            </a:r>
            <a:endParaRPr kumimoji="0" lang="en-US" sz="1059" b="0"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34" name="TextBox 33">
            <a:extLst>
              <a:ext uri="{FF2B5EF4-FFF2-40B4-BE49-F238E27FC236}">
                <a16:creationId xmlns:a16="http://schemas.microsoft.com/office/drawing/2014/main" id="{F5DAD8F4-0B42-4B5D-A66D-723DBE6E7365}"/>
              </a:ext>
            </a:extLst>
          </p:cNvPr>
          <p:cNvSpPr txBox="1"/>
          <p:nvPr/>
        </p:nvSpPr>
        <p:spPr>
          <a:xfrm>
            <a:off x="4222687" y="5532282"/>
            <a:ext cx="3207924" cy="472565"/>
          </a:xfrm>
          <a:prstGeom prst="rect">
            <a:avLst/>
          </a:prstGeom>
          <a:noFill/>
        </p:spPr>
        <p:txBody>
          <a:bodyPr wrap="square">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2471" b="1" i="0" u="none" strike="noStrike" kern="1200" cap="none" spc="0" normalizeH="0" baseline="0" noProof="0" dirty="0">
                <a:ln>
                  <a:noFill/>
                </a:ln>
                <a:solidFill>
                  <a:prstClr val="white"/>
                </a:solidFill>
                <a:effectLst/>
                <a:uLnTx/>
                <a:uFillTx/>
                <a:latin typeface="Perpetua" panose="02020502060401020303" pitchFamily="18" charset="0"/>
                <a:ea typeface="+mn-ea"/>
                <a:cs typeface="+mn-cs"/>
              </a:rPr>
              <a:t>A.I.C.E. PROGRAM </a:t>
            </a:r>
            <a:endParaRPr kumimoji="0" lang="en-US" sz="2471"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pic>
        <p:nvPicPr>
          <p:cNvPr id="12" name="Picture 11">
            <a:extLst>
              <a:ext uri="{FF2B5EF4-FFF2-40B4-BE49-F238E27FC236}">
                <a16:creationId xmlns:a16="http://schemas.microsoft.com/office/drawing/2014/main" id="{DBCB42FE-5044-4E2F-ACBE-5CFD5FDA7A8E}"/>
              </a:ext>
            </a:extLst>
          </p:cNvPr>
          <p:cNvPicPr>
            <a:picLocks noChangeAspect="1"/>
          </p:cNvPicPr>
          <p:nvPr/>
        </p:nvPicPr>
        <p:blipFill>
          <a:blip r:embed="rId13"/>
          <a:stretch>
            <a:fillRect/>
          </a:stretch>
        </p:blipFill>
        <p:spPr>
          <a:xfrm>
            <a:off x="9732946" y="581813"/>
            <a:ext cx="1501111" cy="1912617"/>
          </a:xfrm>
          <a:prstGeom prst="rect">
            <a:avLst/>
          </a:prstGeom>
        </p:spPr>
      </p:pic>
    </p:spTree>
    <p:extLst>
      <p:ext uri="{BB962C8B-B14F-4D97-AF65-F5344CB8AC3E}">
        <p14:creationId xmlns:p14="http://schemas.microsoft.com/office/powerpoint/2010/main" val="3456301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FF10E90-9C98-44B6-8553-77881846D502}"/>
              </a:ext>
            </a:extLst>
          </p:cNvPr>
          <p:cNvSpPr/>
          <p:nvPr/>
        </p:nvSpPr>
        <p:spPr bwMode="auto">
          <a:xfrm>
            <a:off x="9894732" y="3429000"/>
            <a:ext cx="1477962" cy="1817687"/>
          </a:xfrm>
          <a:prstGeom prst="roundRect">
            <a:avLst/>
          </a:prstGeom>
          <a:solidFill>
            <a:srgbClr val="FFFF00"/>
          </a:solidFill>
          <a:ln>
            <a:solidFill>
              <a:srgbClr val="FAE46E"/>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defTabSz="914378" eaLnBrk="0" hangingPunct="0">
              <a:defRPr/>
            </a:pPr>
            <a:r>
              <a:rPr lang="en-US" dirty="0">
                <a:solidFill>
                  <a:srgbClr val="595959">
                    <a:lumMod val="25000"/>
                  </a:srgbClr>
                </a:solidFill>
                <a:latin typeface="Arial"/>
              </a:rPr>
              <a:t>4 Required</a:t>
            </a:r>
          </a:p>
          <a:p>
            <a:pPr algn="ctr" defTabSz="914378" eaLnBrk="0" hangingPunct="0">
              <a:defRPr/>
            </a:pPr>
            <a:r>
              <a:rPr lang="en-US" dirty="0">
                <a:solidFill>
                  <a:srgbClr val="595959">
                    <a:lumMod val="25000"/>
                  </a:srgbClr>
                </a:solidFill>
                <a:latin typeface="Arial"/>
              </a:rPr>
              <a:t> + </a:t>
            </a:r>
          </a:p>
          <a:p>
            <a:pPr algn="ctr" defTabSz="914378" eaLnBrk="0" hangingPunct="0">
              <a:defRPr/>
            </a:pPr>
            <a:r>
              <a:rPr lang="en-US" dirty="0">
                <a:solidFill>
                  <a:srgbClr val="595959">
                    <a:lumMod val="25000"/>
                  </a:srgbClr>
                </a:solidFill>
                <a:latin typeface="Arial"/>
              </a:rPr>
              <a:t>3 Choice</a:t>
            </a:r>
          </a:p>
          <a:p>
            <a:pPr algn="ctr" defTabSz="914378" eaLnBrk="0" hangingPunct="0">
              <a:defRPr/>
            </a:pPr>
            <a:r>
              <a:rPr lang="en-US" dirty="0">
                <a:solidFill>
                  <a:srgbClr val="595959">
                    <a:lumMod val="25000"/>
                  </a:srgbClr>
                </a:solidFill>
                <a:latin typeface="Arial"/>
              </a:rPr>
              <a:t>=</a:t>
            </a:r>
          </a:p>
          <a:p>
            <a:pPr algn="ctr" defTabSz="914378" eaLnBrk="0" hangingPunct="0">
              <a:defRPr/>
            </a:pPr>
            <a:r>
              <a:rPr lang="en-US" sz="2000" b="1" dirty="0">
                <a:solidFill>
                  <a:srgbClr val="595959">
                    <a:lumMod val="25000"/>
                  </a:srgbClr>
                </a:solidFill>
                <a:latin typeface="Arial"/>
              </a:rPr>
              <a:t>7 points</a:t>
            </a:r>
          </a:p>
        </p:txBody>
      </p:sp>
      <p:sp>
        <p:nvSpPr>
          <p:cNvPr id="5" name="Right Brace 4">
            <a:extLst>
              <a:ext uri="{FF2B5EF4-FFF2-40B4-BE49-F238E27FC236}">
                <a16:creationId xmlns:a16="http://schemas.microsoft.com/office/drawing/2014/main" id="{06151573-3F82-4B07-946C-C8D64784F92E}"/>
              </a:ext>
            </a:extLst>
          </p:cNvPr>
          <p:cNvSpPr/>
          <p:nvPr/>
        </p:nvSpPr>
        <p:spPr bwMode="auto">
          <a:xfrm>
            <a:off x="9130350" y="2114551"/>
            <a:ext cx="641350" cy="4027806"/>
          </a:xfrm>
          <a:prstGeom prst="rightBrace">
            <a:avLst>
              <a:gd name="adj1" fmla="val 8333"/>
              <a:gd name="adj2" fmla="val 52190"/>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pPr defTabSz="914378" eaLnBrk="0" hangingPunct="0">
              <a:defRPr/>
            </a:pPr>
            <a:endParaRPr lang="en-US" sz="2400">
              <a:latin typeface="Times" pitchFamily="-109" charset="0"/>
            </a:endParaRPr>
          </a:p>
        </p:txBody>
      </p:sp>
      <p:sp useBgFill="1">
        <p:nvSpPr>
          <p:cNvPr id="15365" name="TextBox 23">
            <a:extLst>
              <a:ext uri="{FF2B5EF4-FFF2-40B4-BE49-F238E27FC236}">
                <a16:creationId xmlns:a16="http://schemas.microsoft.com/office/drawing/2014/main" id="{4624C323-2B7B-4B43-9A0C-7F4DC7E1707F}"/>
              </a:ext>
            </a:extLst>
          </p:cNvPr>
          <p:cNvSpPr txBox="1">
            <a:spLocks noChangeArrowheads="1"/>
          </p:cNvSpPr>
          <p:nvPr/>
        </p:nvSpPr>
        <p:spPr bwMode="auto">
          <a:xfrm>
            <a:off x="209550" y="324527"/>
            <a:ext cx="11706225" cy="707886"/>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defTabSz="914378" fontAlgn="base">
              <a:spcBef>
                <a:spcPct val="0"/>
              </a:spcBef>
              <a:spcAft>
                <a:spcPct val="0"/>
              </a:spcAft>
            </a:pPr>
            <a:r>
              <a:rPr lang="en-GB" altLang="en-US" sz="4000" i="1" dirty="0">
                <a:solidFill>
                  <a:srgbClr val="D1282E"/>
                </a:solidFill>
                <a:effectLst>
                  <a:outerShdw blurRad="38100" dist="38100" dir="2700000" algn="tl">
                    <a:srgbClr val="000000">
                      <a:alpha val="43137"/>
                    </a:srgbClr>
                  </a:outerShdw>
                </a:effectLst>
              </a:rPr>
              <a:t>What are the AICE Diploma requirements?</a:t>
            </a:r>
          </a:p>
        </p:txBody>
      </p:sp>
      <p:grpSp>
        <p:nvGrpSpPr>
          <p:cNvPr id="15366" name="Group 33">
            <a:extLst>
              <a:ext uri="{FF2B5EF4-FFF2-40B4-BE49-F238E27FC236}">
                <a16:creationId xmlns:a16="http://schemas.microsoft.com/office/drawing/2014/main" id="{351C834F-9429-4682-9E4E-CB730BC75EE8}"/>
              </a:ext>
            </a:extLst>
          </p:cNvPr>
          <p:cNvGrpSpPr>
            <a:grpSpLocks/>
          </p:cNvGrpSpPr>
          <p:nvPr/>
        </p:nvGrpSpPr>
        <p:grpSpPr bwMode="auto">
          <a:xfrm>
            <a:off x="908052" y="2112169"/>
            <a:ext cx="4178300" cy="952500"/>
            <a:chOff x="150817" y="2416829"/>
            <a:chExt cx="3632950" cy="675915"/>
          </a:xfrm>
          <a:solidFill>
            <a:srgbClr val="C00000"/>
          </a:solidFill>
        </p:grpSpPr>
        <p:sp>
          <p:nvSpPr>
            <p:cNvPr id="9" name="Rounded Rectangle 8">
              <a:extLst>
                <a:ext uri="{FF2B5EF4-FFF2-40B4-BE49-F238E27FC236}">
                  <a16:creationId xmlns:a16="http://schemas.microsoft.com/office/drawing/2014/main" id="{592E29D8-0D91-426E-BEF3-DAF81899C4E1}"/>
                </a:ext>
              </a:extLst>
            </p:cNvPr>
            <p:cNvSpPr/>
            <p:nvPr/>
          </p:nvSpPr>
          <p:spPr>
            <a:xfrm>
              <a:off x="150817" y="2416829"/>
              <a:ext cx="3632950" cy="67591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78" eaLnBrk="0" hangingPunct="0">
                <a:defRPr/>
              </a:pPr>
              <a:r>
                <a:rPr lang="en-US" sz="1600" b="1" dirty="0">
                  <a:solidFill>
                    <a:srgbClr val="FFFFFF"/>
                  </a:solidFill>
                  <a:latin typeface="Arial"/>
                </a:rPr>
                <a:t>Group 1: Science and Math</a:t>
              </a:r>
              <a:endParaRPr lang="en-GB" sz="1600" b="1" dirty="0">
                <a:solidFill>
                  <a:srgbClr val="FFFFFF"/>
                </a:solidFill>
                <a:latin typeface="Arial"/>
              </a:endParaRPr>
            </a:p>
          </p:txBody>
        </p:sp>
        <p:sp>
          <p:nvSpPr>
            <p:cNvPr id="10" name="Rectangle 9">
              <a:extLst>
                <a:ext uri="{FF2B5EF4-FFF2-40B4-BE49-F238E27FC236}">
                  <a16:creationId xmlns:a16="http://schemas.microsoft.com/office/drawing/2014/main" id="{F53357FF-CE9F-4B46-AEC7-F6B0FCEE1D9A}"/>
                </a:ext>
              </a:extLst>
            </p:cNvPr>
            <p:cNvSpPr/>
            <p:nvPr/>
          </p:nvSpPr>
          <p:spPr>
            <a:xfrm>
              <a:off x="1030068" y="2796468"/>
              <a:ext cx="1732277" cy="2365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eaLnBrk="0" hangingPunct="0">
                <a:defRPr/>
              </a:pPr>
              <a:r>
                <a:rPr lang="en-US" sz="1200" dirty="0">
                  <a:solidFill>
                    <a:srgbClr val="000000"/>
                  </a:solidFill>
                  <a:latin typeface="Arial"/>
                </a:rPr>
                <a:t>At least 1 point</a:t>
              </a:r>
              <a:endParaRPr lang="en-GB" sz="1200" dirty="0">
                <a:solidFill>
                  <a:srgbClr val="000000"/>
                </a:solidFill>
                <a:latin typeface="Arial"/>
              </a:endParaRPr>
            </a:p>
          </p:txBody>
        </p:sp>
      </p:grpSp>
      <p:sp>
        <p:nvSpPr>
          <p:cNvPr id="11" name="Rounded Rectangle 10">
            <a:extLst>
              <a:ext uri="{FF2B5EF4-FFF2-40B4-BE49-F238E27FC236}">
                <a16:creationId xmlns:a16="http://schemas.microsoft.com/office/drawing/2014/main" id="{2E72E051-943E-43D3-8601-9018772F78B7}"/>
              </a:ext>
            </a:extLst>
          </p:cNvPr>
          <p:cNvSpPr/>
          <p:nvPr/>
        </p:nvSpPr>
        <p:spPr>
          <a:xfrm>
            <a:off x="928689" y="3161824"/>
            <a:ext cx="4178300" cy="8286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78" eaLnBrk="0" hangingPunct="0">
              <a:defRPr/>
            </a:pPr>
            <a:r>
              <a:rPr lang="en-US" sz="1600" b="1" dirty="0">
                <a:solidFill>
                  <a:srgbClr val="FFFFFF"/>
                </a:solidFill>
                <a:latin typeface="Arial"/>
              </a:rPr>
              <a:t>Group 2: Languages</a:t>
            </a:r>
            <a:endParaRPr lang="en-GB" sz="1600" b="1" dirty="0">
              <a:solidFill>
                <a:srgbClr val="FFFFFF"/>
              </a:solidFill>
              <a:latin typeface="Arial"/>
            </a:endParaRPr>
          </a:p>
        </p:txBody>
      </p:sp>
      <p:sp>
        <p:nvSpPr>
          <p:cNvPr id="12" name="Rectangle 11">
            <a:extLst>
              <a:ext uri="{FF2B5EF4-FFF2-40B4-BE49-F238E27FC236}">
                <a16:creationId xmlns:a16="http://schemas.microsoft.com/office/drawing/2014/main" id="{A88DFE1A-EE53-43F2-8A0E-34AA3709579A}"/>
              </a:ext>
            </a:extLst>
          </p:cNvPr>
          <p:cNvSpPr/>
          <p:nvPr/>
        </p:nvSpPr>
        <p:spPr>
          <a:xfrm>
            <a:off x="1943102" y="3581400"/>
            <a:ext cx="2020887"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eaLnBrk="0" hangingPunct="0">
              <a:defRPr/>
            </a:pPr>
            <a:r>
              <a:rPr lang="en-US" sz="1200" dirty="0">
                <a:solidFill>
                  <a:srgbClr val="000000"/>
                </a:solidFill>
                <a:latin typeface="Arial"/>
              </a:rPr>
              <a:t>At least 1 point</a:t>
            </a:r>
            <a:endParaRPr lang="en-GB" sz="1200" dirty="0">
              <a:solidFill>
                <a:srgbClr val="000000"/>
              </a:solidFill>
              <a:latin typeface="Arial"/>
            </a:endParaRPr>
          </a:p>
        </p:txBody>
      </p:sp>
      <p:grpSp>
        <p:nvGrpSpPr>
          <p:cNvPr id="15369" name="Group 35">
            <a:extLst>
              <a:ext uri="{FF2B5EF4-FFF2-40B4-BE49-F238E27FC236}">
                <a16:creationId xmlns:a16="http://schemas.microsoft.com/office/drawing/2014/main" id="{172069CA-FBC4-4BE1-845F-5F28B60F5780}"/>
              </a:ext>
            </a:extLst>
          </p:cNvPr>
          <p:cNvGrpSpPr>
            <a:grpSpLocks/>
          </p:cNvGrpSpPr>
          <p:nvPr/>
        </p:nvGrpSpPr>
        <p:grpSpPr bwMode="auto">
          <a:xfrm>
            <a:off x="908052" y="4087018"/>
            <a:ext cx="4178300" cy="863600"/>
            <a:chOff x="174737" y="4582484"/>
            <a:chExt cx="3672407" cy="635020"/>
          </a:xfrm>
          <a:solidFill>
            <a:srgbClr val="C00000"/>
          </a:solidFill>
        </p:grpSpPr>
        <p:sp>
          <p:nvSpPr>
            <p:cNvPr id="14" name="Rounded Rectangle 13">
              <a:extLst>
                <a:ext uri="{FF2B5EF4-FFF2-40B4-BE49-F238E27FC236}">
                  <a16:creationId xmlns:a16="http://schemas.microsoft.com/office/drawing/2014/main" id="{F77C498B-94BA-4809-B2D2-86EF1CCED639}"/>
                </a:ext>
              </a:extLst>
            </p:cNvPr>
            <p:cNvSpPr/>
            <p:nvPr/>
          </p:nvSpPr>
          <p:spPr>
            <a:xfrm>
              <a:off x="174737" y="4582484"/>
              <a:ext cx="3672407" cy="63502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78" eaLnBrk="0" hangingPunct="0">
                <a:defRPr/>
              </a:pPr>
              <a:r>
                <a:rPr lang="en-US" sz="1600" b="1" dirty="0">
                  <a:solidFill>
                    <a:srgbClr val="FFFFFF"/>
                  </a:solidFill>
                  <a:latin typeface="Arial"/>
                </a:rPr>
                <a:t>Group 3:  Arts and Humanities</a:t>
              </a:r>
              <a:endParaRPr lang="en-GB" sz="1600" b="1" dirty="0">
                <a:solidFill>
                  <a:srgbClr val="FFFFFF"/>
                </a:solidFill>
                <a:latin typeface="Arial"/>
              </a:endParaRPr>
            </a:p>
          </p:txBody>
        </p:sp>
        <p:sp>
          <p:nvSpPr>
            <p:cNvPr id="15" name="Rectangle 14">
              <a:extLst>
                <a:ext uri="{FF2B5EF4-FFF2-40B4-BE49-F238E27FC236}">
                  <a16:creationId xmlns:a16="http://schemas.microsoft.com/office/drawing/2014/main" id="{2DD14E81-88FC-4E99-9839-582D0ADD175A}"/>
                </a:ext>
              </a:extLst>
            </p:cNvPr>
            <p:cNvSpPr/>
            <p:nvPr/>
          </p:nvSpPr>
          <p:spPr>
            <a:xfrm>
              <a:off x="1189113" y="4910500"/>
              <a:ext cx="1568308" cy="249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eaLnBrk="0" hangingPunct="0">
                <a:defRPr/>
              </a:pPr>
              <a:r>
                <a:rPr lang="en-US" sz="1200" dirty="0">
                  <a:solidFill>
                    <a:srgbClr val="000000"/>
                  </a:solidFill>
                  <a:latin typeface="Arial"/>
                </a:rPr>
                <a:t>At least 1 point</a:t>
              </a:r>
              <a:endParaRPr lang="en-GB" sz="1200" dirty="0">
                <a:solidFill>
                  <a:srgbClr val="000000"/>
                </a:solidFill>
                <a:latin typeface="Arial"/>
              </a:endParaRPr>
            </a:p>
          </p:txBody>
        </p:sp>
      </p:grpSp>
      <p:grpSp>
        <p:nvGrpSpPr>
          <p:cNvPr id="15370" name="Group 39">
            <a:extLst>
              <a:ext uri="{FF2B5EF4-FFF2-40B4-BE49-F238E27FC236}">
                <a16:creationId xmlns:a16="http://schemas.microsoft.com/office/drawing/2014/main" id="{F721E832-BDAC-4239-825E-74B95CAF800B}"/>
              </a:ext>
            </a:extLst>
          </p:cNvPr>
          <p:cNvGrpSpPr>
            <a:grpSpLocks/>
          </p:cNvGrpSpPr>
          <p:nvPr/>
        </p:nvGrpSpPr>
        <p:grpSpPr bwMode="auto">
          <a:xfrm rot="5400000">
            <a:off x="2449514" y="3503137"/>
            <a:ext cx="1095375" cy="4178300"/>
            <a:chOff x="3875040" y="2324121"/>
            <a:chExt cx="998468" cy="2798750"/>
          </a:xfrm>
          <a:solidFill>
            <a:srgbClr val="C00000"/>
          </a:solidFill>
        </p:grpSpPr>
        <p:sp>
          <p:nvSpPr>
            <p:cNvPr id="17" name="Rounded Rectangle 16">
              <a:extLst>
                <a:ext uri="{FF2B5EF4-FFF2-40B4-BE49-F238E27FC236}">
                  <a16:creationId xmlns:a16="http://schemas.microsoft.com/office/drawing/2014/main" id="{6389F645-7905-4540-8473-86970056241D}"/>
                </a:ext>
              </a:extLst>
            </p:cNvPr>
            <p:cNvSpPr/>
            <p:nvPr/>
          </p:nvSpPr>
          <p:spPr>
            <a:xfrm rot="16200000">
              <a:off x="2974899" y="3224262"/>
              <a:ext cx="2798750" cy="99846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78" eaLnBrk="0" hangingPunct="0">
                <a:defRPr/>
              </a:pPr>
              <a:r>
                <a:rPr lang="en-US" sz="1600" b="1" dirty="0">
                  <a:solidFill>
                    <a:srgbClr val="FFFFFF"/>
                  </a:solidFill>
                  <a:latin typeface="Arial"/>
                </a:rPr>
                <a:t>Group 4: Interdisciplinary Skills Based Courses</a:t>
              </a:r>
              <a:endParaRPr lang="en-GB" sz="1600" b="1" dirty="0">
                <a:solidFill>
                  <a:srgbClr val="FFFFFF"/>
                </a:solidFill>
                <a:latin typeface="Arial"/>
              </a:endParaRPr>
            </a:p>
          </p:txBody>
        </p:sp>
        <p:sp>
          <p:nvSpPr>
            <p:cNvPr id="18" name="Rectangle 17">
              <a:extLst>
                <a:ext uri="{FF2B5EF4-FFF2-40B4-BE49-F238E27FC236}">
                  <a16:creationId xmlns:a16="http://schemas.microsoft.com/office/drawing/2014/main" id="{276F5AF0-7F2C-418A-BF29-0163682F3C13}"/>
                </a:ext>
              </a:extLst>
            </p:cNvPr>
            <p:cNvSpPr/>
            <p:nvPr/>
          </p:nvSpPr>
          <p:spPr>
            <a:xfrm rot="16200000">
              <a:off x="3637432" y="3515345"/>
              <a:ext cx="2023564" cy="3067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eaLnBrk="0" hangingPunct="0">
                <a:defRPr/>
              </a:pPr>
              <a:r>
                <a:rPr lang="en-US" sz="1200" b="1" dirty="0">
                  <a:solidFill>
                    <a:srgbClr val="000000"/>
                  </a:solidFill>
                  <a:latin typeface="Arial"/>
                </a:rPr>
                <a:t>Optional</a:t>
              </a:r>
              <a:r>
                <a:rPr lang="en-US" sz="1200" dirty="0">
                  <a:solidFill>
                    <a:srgbClr val="000000"/>
                  </a:solidFill>
                  <a:latin typeface="Arial"/>
                </a:rPr>
                <a:t>: Max of  2 points</a:t>
              </a:r>
              <a:endParaRPr lang="en-GB" sz="1200" dirty="0">
                <a:solidFill>
                  <a:srgbClr val="000000"/>
                </a:solidFill>
                <a:latin typeface="Arial"/>
              </a:endParaRPr>
            </a:p>
          </p:txBody>
        </p:sp>
      </p:grpSp>
      <p:grpSp>
        <p:nvGrpSpPr>
          <p:cNvPr id="3" name="Group 2">
            <a:extLst>
              <a:ext uri="{FF2B5EF4-FFF2-40B4-BE49-F238E27FC236}">
                <a16:creationId xmlns:a16="http://schemas.microsoft.com/office/drawing/2014/main" id="{119995D3-5E36-4403-A607-10EC4329CD0B}"/>
              </a:ext>
            </a:extLst>
          </p:cNvPr>
          <p:cNvGrpSpPr/>
          <p:nvPr/>
        </p:nvGrpSpPr>
        <p:grpSpPr>
          <a:xfrm rot="5400000">
            <a:off x="6647817" y="2173288"/>
            <a:ext cx="1223963" cy="4038600"/>
            <a:chOff x="5253039" y="2162175"/>
            <a:chExt cx="1223963" cy="4038600"/>
          </a:xfrm>
          <a:solidFill>
            <a:srgbClr val="C00000"/>
          </a:solidFill>
        </p:grpSpPr>
        <p:sp>
          <p:nvSpPr>
            <p:cNvPr id="20" name="Rounded Rectangle 19">
              <a:extLst>
                <a:ext uri="{FF2B5EF4-FFF2-40B4-BE49-F238E27FC236}">
                  <a16:creationId xmlns:a16="http://schemas.microsoft.com/office/drawing/2014/main" id="{64E35B03-0D65-42E1-9E0E-7793BB534088}"/>
                </a:ext>
              </a:extLst>
            </p:cNvPr>
            <p:cNvSpPr/>
            <p:nvPr/>
          </p:nvSpPr>
          <p:spPr>
            <a:xfrm rot="10800000">
              <a:off x="5253039" y="2162175"/>
              <a:ext cx="1223963" cy="40386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vert="vert"/>
            <a:lstStyle/>
            <a:p>
              <a:pPr algn="ctr" defTabSz="914378" eaLnBrk="0" hangingPunct="0">
                <a:defRPr/>
              </a:pPr>
              <a:r>
                <a:rPr lang="en-US" sz="1600" b="1" dirty="0">
                  <a:solidFill>
                    <a:srgbClr val="FFFFFF"/>
                  </a:solidFill>
                  <a:latin typeface="Arial"/>
                </a:rPr>
                <a:t>Core:  Global Perspectives and Research </a:t>
              </a:r>
              <a:endParaRPr lang="en-GB" sz="1600" b="1" dirty="0">
                <a:solidFill>
                  <a:srgbClr val="FFFFFF"/>
                </a:solidFill>
                <a:latin typeface="Arial"/>
              </a:endParaRPr>
            </a:p>
          </p:txBody>
        </p:sp>
        <p:sp>
          <p:nvSpPr>
            <p:cNvPr id="21" name="Rectangle 20">
              <a:extLst>
                <a:ext uri="{FF2B5EF4-FFF2-40B4-BE49-F238E27FC236}">
                  <a16:creationId xmlns:a16="http://schemas.microsoft.com/office/drawing/2014/main" id="{4431772B-CD11-41E8-B097-5ABE28BB53E9}"/>
                </a:ext>
              </a:extLst>
            </p:cNvPr>
            <p:cNvSpPr/>
            <p:nvPr/>
          </p:nvSpPr>
          <p:spPr>
            <a:xfrm rot="16200000">
              <a:off x="5318920" y="4021932"/>
              <a:ext cx="1722438" cy="3397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eaLnBrk="0" hangingPunct="0">
                <a:defRPr/>
              </a:pPr>
              <a:r>
                <a:rPr lang="en-US" sz="1200" b="1" dirty="0">
                  <a:solidFill>
                    <a:srgbClr val="000000"/>
                  </a:solidFill>
                  <a:latin typeface="Arial"/>
                </a:rPr>
                <a:t>Required</a:t>
              </a:r>
              <a:r>
                <a:rPr lang="en-US" sz="1200" dirty="0">
                  <a:solidFill>
                    <a:srgbClr val="000000"/>
                  </a:solidFill>
                  <a:latin typeface="Arial"/>
                </a:rPr>
                <a:t>:  1 point</a:t>
              </a:r>
              <a:endParaRPr lang="en-GB" sz="1200" dirty="0">
                <a:solidFill>
                  <a:srgbClr val="000000"/>
                </a:solidFill>
                <a:latin typeface="Arial"/>
              </a:endParaRPr>
            </a:p>
          </p:txBody>
        </p:sp>
      </p:grpSp>
      <p:cxnSp>
        <p:nvCxnSpPr>
          <p:cNvPr id="25" name="Straight Connector 24">
            <a:extLst>
              <a:ext uri="{FF2B5EF4-FFF2-40B4-BE49-F238E27FC236}">
                <a16:creationId xmlns:a16="http://schemas.microsoft.com/office/drawing/2014/main" id="{CB7606EF-5827-4027-9239-B97DEA29CF62}"/>
              </a:ext>
            </a:extLst>
          </p:cNvPr>
          <p:cNvCxnSpPr/>
          <p:nvPr/>
        </p:nvCxnSpPr>
        <p:spPr>
          <a:xfrm>
            <a:off x="1621870" y="1198004"/>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0806C151-C01A-4E8A-910B-EDC7548A10D2}"/>
              </a:ext>
            </a:extLst>
          </p:cNvPr>
          <p:cNvSpPr>
            <a:spLocks noGrp="1"/>
          </p:cNvSpPr>
          <p:nvPr>
            <p:ph type="title"/>
          </p:nvPr>
        </p:nvSpPr>
        <p:spPr>
          <a:xfrm>
            <a:off x="876822" y="435077"/>
            <a:ext cx="11259618" cy="707923"/>
          </a:xfrm>
        </p:spPr>
        <p:txBody>
          <a:bodyPr>
            <a:normAutofit fontScale="90000"/>
          </a:bodyPr>
          <a:lstStyle/>
          <a:p>
            <a:pPr>
              <a:defRPr/>
            </a:pPr>
            <a:br>
              <a:rPr lang="en-GB" altLang="en-US" sz="4000" dirty="0">
                <a:ea typeface="ＭＳ Ｐゴシック" charset="0"/>
              </a:rPr>
            </a:br>
            <a:r>
              <a:rPr lang="en-GB" altLang="en-US" sz="4000" dirty="0">
                <a:ea typeface="ＭＳ Ｐゴシック" charset="0"/>
              </a:rPr>
              <a:t>       </a:t>
            </a:r>
            <a:r>
              <a:rPr lang="en-GB" altLang="en-US" sz="3100" b="1" i="1" dirty="0">
                <a:solidFill>
                  <a:srgbClr val="C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Cambridge AICE Diploma Subject Groups and CORE</a:t>
            </a:r>
            <a:br>
              <a:rPr lang="en-US" altLang="en-US" sz="4000" b="1" i="1" dirty="0">
                <a:solidFill>
                  <a:srgbClr val="C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br>
            <a:endParaRPr lang="en-US" altLang="en-US" sz="4000" b="1" i="1" dirty="0">
              <a:solidFill>
                <a:srgbClr val="C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p:txBody>
      </p:sp>
      <p:sp>
        <p:nvSpPr>
          <p:cNvPr id="4116" name="TextBox 3">
            <a:extLst>
              <a:ext uri="{FF2B5EF4-FFF2-40B4-BE49-F238E27FC236}">
                <a16:creationId xmlns:a16="http://schemas.microsoft.com/office/drawing/2014/main" id="{16176187-6BA6-482B-BCA6-917E9CFF89F5}"/>
              </a:ext>
            </a:extLst>
          </p:cNvPr>
          <p:cNvSpPr txBox="1">
            <a:spLocks noChangeArrowheads="1"/>
          </p:cNvSpPr>
          <p:nvPr/>
        </p:nvSpPr>
        <p:spPr bwMode="auto">
          <a:xfrm>
            <a:off x="0" y="742951"/>
            <a:ext cx="12191999"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defTabSz="914378" eaLnBrk="0" fontAlgn="base" hangingPunct="0">
              <a:spcBef>
                <a:spcPct val="0"/>
              </a:spcBef>
              <a:spcAft>
                <a:spcPct val="0"/>
              </a:spcAft>
              <a:defRPr/>
            </a:pPr>
            <a:r>
              <a:rPr lang="en-US" altLang="en-US" sz="2000" cap="all" spc="-60" dirty="0">
                <a:solidFill>
                  <a:srgbClr val="000000"/>
                </a:solidFill>
                <a:latin typeface="Arial Black"/>
                <a:ea typeface="ＭＳ Ｐゴシック" charset="0"/>
                <a:cs typeface="ＭＳ Ｐゴシック" charset="0"/>
              </a:rPr>
              <a:t>Cambridge AICE Diploma Core:  </a:t>
            </a:r>
            <a:r>
              <a:rPr lang="en-US" sz="2000" b="1" dirty="0">
                <a:solidFill>
                  <a:srgbClr val="000000"/>
                </a:solidFill>
                <a:latin typeface="Calibri" pitchFamily="34" charset="0"/>
              </a:rPr>
              <a:t>AS Level </a:t>
            </a:r>
            <a:r>
              <a:rPr lang="en-US" sz="2000" b="1" dirty="0">
                <a:solidFill>
                  <a:srgbClr val="000000"/>
                </a:solidFill>
                <a:highlight>
                  <a:srgbClr val="FFFF00"/>
                </a:highlight>
                <a:latin typeface="Calibri" pitchFamily="34" charset="0"/>
              </a:rPr>
              <a:t>Global Perspectives and Research </a:t>
            </a:r>
            <a:r>
              <a:rPr lang="en-US" sz="2000" b="1" dirty="0">
                <a:solidFill>
                  <a:srgbClr val="000000"/>
                </a:solidFill>
                <a:latin typeface="Calibri" pitchFamily="34" charset="0"/>
              </a:rPr>
              <a:t>(components 1,2 &amp;3)</a:t>
            </a:r>
          </a:p>
        </p:txBody>
      </p:sp>
      <p:graphicFrame>
        <p:nvGraphicFramePr>
          <p:cNvPr id="3" name="Table 2">
            <a:extLst>
              <a:ext uri="{FF2B5EF4-FFF2-40B4-BE49-F238E27FC236}">
                <a16:creationId xmlns:a16="http://schemas.microsoft.com/office/drawing/2014/main" id="{F02CE825-E6A9-4734-857F-3DD5B0D8E456}"/>
              </a:ext>
            </a:extLst>
          </p:cNvPr>
          <p:cNvGraphicFramePr>
            <a:graphicFrameLocks noGrp="1"/>
          </p:cNvGraphicFramePr>
          <p:nvPr>
            <p:extLst>
              <p:ext uri="{D42A27DB-BD31-4B8C-83A1-F6EECF244321}">
                <p14:modId xmlns:p14="http://schemas.microsoft.com/office/powerpoint/2010/main" val="3318244233"/>
              </p:ext>
            </p:extLst>
          </p:nvPr>
        </p:nvGraphicFramePr>
        <p:xfrm>
          <a:off x="0" y="1127762"/>
          <a:ext cx="12191999" cy="5719241"/>
        </p:xfrm>
        <a:graphic>
          <a:graphicData uri="http://schemas.openxmlformats.org/drawingml/2006/table">
            <a:tbl>
              <a:tblPr/>
              <a:tblGrid>
                <a:gridCol w="2747445">
                  <a:extLst>
                    <a:ext uri="{9D8B030D-6E8A-4147-A177-3AD203B41FA5}">
                      <a16:colId xmlns:a16="http://schemas.microsoft.com/office/drawing/2014/main" val="20000"/>
                    </a:ext>
                  </a:extLst>
                </a:gridCol>
                <a:gridCol w="2529190">
                  <a:extLst>
                    <a:ext uri="{9D8B030D-6E8A-4147-A177-3AD203B41FA5}">
                      <a16:colId xmlns:a16="http://schemas.microsoft.com/office/drawing/2014/main" val="20001"/>
                    </a:ext>
                  </a:extLst>
                </a:gridCol>
                <a:gridCol w="3258398">
                  <a:extLst>
                    <a:ext uri="{9D8B030D-6E8A-4147-A177-3AD203B41FA5}">
                      <a16:colId xmlns:a16="http://schemas.microsoft.com/office/drawing/2014/main" val="20002"/>
                    </a:ext>
                  </a:extLst>
                </a:gridCol>
                <a:gridCol w="3656966">
                  <a:extLst>
                    <a:ext uri="{9D8B030D-6E8A-4147-A177-3AD203B41FA5}">
                      <a16:colId xmlns:a16="http://schemas.microsoft.com/office/drawing/2014/main" val="20003"/>
                    </a:ext>
                  </a:extLst>
                </a:gridCol>
              </a:tblGrid>
              <a:tr h="596263">
                <a:tc>
                  <a:txBody>
                    <a:bodyPr/>
                    <a:lstStyle/>
                    <a:p>
                      <a:pPr marL="0" marR="0" algn="ctr">
                        <a:spcBef>
                          <a:spcPts val="0"/>
                        </a:spcBef>
                        <a:spcAft>
                          <a:spcPts val="0"/>
                        </a:spcAft>
                      </a:pPr>
                      <a:r>
                        <a:rPr lang="en-GB" sz="1400" b="1" dirty="0">
                          <a:solidFill>
                            <a:srgbClr val="FFFFFF"/>
                          </a:solidFill>
                          <a:latin typeface="+mn-lt"/>
                          <a:ea typeface="Calibri"/>
                        </a:rPr>
                        <a:t>Group 1</a:t>
                      </a:r>
                      <a:endParaRPr lang="en-US" sz="1800" dirty="0">
                        <a:latin typeface="+mn-lt"/>
                        <a:ea typeface="Times New Roman"/>
                      </a:endParaRPr>
                    </a:p>
                    <a:p>
                      <a:pPr marL="0" marR="0" algn="ctr">
                        <a:spcBef>
                          <a:spcPts val="0"/>
                        </a:spcBef>
                        <a:spcAft>
                          <a:spcPts val="0"/>
                        </a:spcAft>
                      </a:pPr>
                      <a:r>
                        <a:rPr lang="en-GB" sz="1400" b="1" dirty="0">
                          <a:solidFill>
                            <a:srgbClr val="FFFFFF"/>
                          </a:solidFill>
                          <a:latin typeface="+mn-lt"/>
                          <a:ea typeface="Calibri"/>
                        </a:rPr>
                        <a:t>Mathematics</a:t>
                      </a:r>
                      <a:br>
                        <a:rPr lang="en-GB" sz="1400" b="1" dirty="0">
                          <a:solidFill>
                            <a:srgbClr val="FFFFFF"/>
                          </a:solidFill>
                          <a:latin typeface="+mn-lt"/>
                          <a:ea typeface="Calibri"/>
                        </a:rPr>
                      </a:br>
                      <a:r>
                        <a:rPr lang="en-GB" sz="1400" b="1" dirty="0">
                          <a:solidFill>
                            <a:srgbClr val="FFFFFF"/>
                          </a:solidFill>
                          <a:latin typeface="+mn-lt"/>
                          <a:ea typeface="Calibri"/>
                        </a:rPr>
                        <a:t>and Science</a:t>
                      </a:r>
                      <a:endParaRPr lang="en-US" sz="1800" dirty="0">
                        <a:latin typeface="+mn-lt"/>
                        <a:ea typeface="Times New Roman"/>
                      </a:endParaRPr>
                    </a:p>
                  </a:txBody>
                  <a:tcPr marL="86909" marR="86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0045"/>
                    </a:solidFill>
                  </a:tcPr>
                </a:tc>
                <a:tc>
                  <a:txBody>
                    <a:bodyPr/>
                    <a:lstStyle/>
                    <a:p>
                      <a:pPr marL="0" marR="0" algn="ctr">
                        <a:spcBef>
                          <a:spcPts val="0"/>
                        </a:spcBef>
                        <a:spcAft>
                          <a:spcPts val="0"/>
                        </a:spcAft>
                      </a:pPr>
                      <a:r>
                        <a:rPr lang="en-GB" sz="1400" b="1" dirty="0">
                          <a:solidFill>
                            <a:srgbClr val="FFFFFF"/>
                          </a:solidFill>
                          <a:latin typeface="+mn-lt"/>
                          <a:ea typeface="Calibri"/>
                        </a:rPr>
                        <a:t>Group 2</a:t>
                      </a:r>
                      <a:endParaRPr lang="en-US" sz="1800" dirty="0">
                        <a:latin typeface="+mn-lt"/>
                        <a:ea typeface="Times New Roman"/>
                      </a:endParaRPr>
                    </a:p>
                    <a:p>
                      <a:pPr marL="0" marR="0" algn="ctr">
                        <a:spcBef>
                          <a:spcPts val="0"/>
                        </a:spcBef>
                        <a:spcAft>
                          <a:spcPts val="0"/>
                        </a:spcAft>
                      </a:pPr>
                      <a:r>
                        <a:rPr lang="en-GB" sz="1400" b="1" dirty="0">
                          <a:solidFill>
                            <a:srgbClr val="FFFFFF"/>
                          </a:solidFill>
                          <a:latin typeface="+mn-lt"/>
                          <a:ea typeface="Calibri"/>
                        </a:rPr>
                        <a:t>Languages</a:t>
                      </a:r>
                      <a:endParaRPr lang="en-US" sz="1800" dirty="0">
                        <a:latin typeface="+mn-lt"/>
                        <a:ea typeface="Times New Roman"/>
                      </a:endParaRPr>
                    </a:p>
                  </a:txBody>
                  <a:tcPr marL="86909" marR="86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0045"/>
                    </a:solidFill>
                  </a:tcPr>
                </a:tc>
                <a:tc>
                  <a:txBody>
                    <a:bodyPr/>
                    <a:lstStyle/>
                    <a:p>
                      <a:pPr marL="0" marR="0" algn="ctr">
                        <a:spcBef>
                          <a:spcPts val="0"/>
                        </a:spcBef>
                        <a:spcAft>
                          <a:spcPts val="0"/>
                        </a:spcAft>
                      </a:pPr>
                      <a:r>
                        <a:rPr lang="en-GB" sz="1400" b="1" dirty="0">
                          <a:solidFill>
                            <a:srgbClr val="FFFFFF"/>
                          </a:solidFill>
                          <a:latin typeface="+mn-lt"/>
                          <a:ea typeface="Calibri"/>
                        </a:rPr>
                        <a:t>Group 3</a:t>
                      </a:r>
                      <a:endParaRPr lang="en-US" sz="1800" dirty="0">
                        <a:latin typeface="+mn-lt"/>
                        <a:ea typeface="Times New Roman"/>
                      </a:endParaRPr>
                    </a:p>
                    <a:p>
                      <a:pPr marL="0" marR="0" algn="ctr">
                        <a:spcBef>
                          <a:spcPts val="0"/>
                        </a:spcBef>
                        <a:spcAft>
                          <a:spcPts val="0"/>
                        </a:spcAft>
                      </a:pPr>
                      <a:r>
                        <a:rPr lang="en-GB" sz="1400" b="1" dirty="0">
                          <a:solidFill>
                            <a:srgbClr val="FFFFFF"/>
                          </a:solidFill>
                          <a:latin typeface="+mn-lt"/>
                          <a:ea typeface="Calibri"/>
                        </a:rPr>
                        <a:t>Arts and Humanities</a:t>
                      </a:r>
                      <a:endParaRPr lang="en-US" sz="1800" dirty="0">
                        <a:latin typeface="+mn-lt"/>
                        <a:ea typeface="Times New Roman"/>
                      </a:endParaRPr>
                    </a:p>
                  </a:txBody>
                  <a:tcPr marL="86909" marR="86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0045"/>
                    </a:solidFill>
                  </a:tcPr>
                </a:tc>
                <a:tc>
                  <a:txBody>
                    <a:bodyPr/>
                    <a:lstStyle/>
                    <a:p>
                      <a:pPr marL="0" marR="0" algn="ctr">
                        <a:spcBef>
                          <a:spcPts val="0"/>
                        </a:spcBef>
                        <a:spcAft>
                          <a:spcPts val="0"/>
                        </a:spcAft>
                      </a:pPr>
                      <a:r>
                        <a:rPr lang="en-GB" sz="1400" b="1" dirty="0">
                          <a:solidFill>
                            <a:srgbClr val="FFFFFF"/>
                          </a:solidFill>
                          <a:latin typeface="+mn-lt"/>
                          <a:ea typeface="Calibri"/>
                        </a:rPr>
                        <a:t>Group 4</a:t>
                      </a:r>
                      <a:endParaRPr lang="en-US" sz="1800" dirty="0">
                        <a:latin typeface="+mn-lt"/>
                        <a:ea typeface="Times New Roman"/>
                      </a:endParaRPr>
                    </a:p>
                    <a:p>
                      <a:pPr marL="0" marR="0" algn="ctr">
                        <a:spcBef>
                          <a:spcPts val="0"/>
                        </a:spcBef>
                        <a:spcAft>
                          <a:spcPts val="0"/>
                        </a:spcAft>
                      </a:pPr>
                      <a:r>
                        <a:rPr lang="en-GB" sz="1400" b="1" dirty="0">
                          <a:solidFill>
                            <a:srgbClr val="FFFFFF"/>
                          </a:solidFill>
                          <a:latin typeface="+mn-lt"/>
                          <a:ea typeface="Calibri"/>
                        </a:rPr>
                        <a:t>Interdisciplinary and</a:t>
                      </a:r>
                      <a:br>
                        <a:rPr lang="en-GB" sz="1400" b="1" dirty="0">
                          <a:solidFill>
                            <a:srgbClr val="FFFFFF"/>
                          </a:solidFill>
                          <a:latin typeface="+mn-lt"/>
                          <a:ea typeface="Calibri"/>
                        </a:rPr>
                      </a:br>
                      <a:r>
                        <a:rPr lang="en-GB" sz="1400" b="1" dirty="0">
                          <a:solidFill>
                            <a:srgbClr val="FFFFFF"/>
                          </a:solidFill>
                          <a:latin typeface="+mn-lt"/>
                          <a:ea typeface="Calibri"/>
                        </a:rPr>
                        <a:t>skills-based subjects</a:t>
                      </a:r>
                      <a:endParaRPr lang="en-US" sz="1800" dirty="0">
                        <a:latin typeface="+mn-lt"/>
                        <a:ea typeface="Times New Roman"/>
                      </a:endParaRPr>
                    </a:p>
                  </a:txBody>
                  <a:tcPr marL="86909" marR="86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0045"/>
                    </a:solidFill>
                  </a:tcPr>
                </a:tc>
                <a:extLst>
                  <a:ext uri="{0D108BD9-81ED-4DB2-BD59-A6C34878D82A}">
                    <a16:rowId xmlns:a16="http://schemas.microsoft.com/office/drawing/2014/main" val="10000"/>
                  </a:ext>
                </a:extLst>
              </a:tr>
              <a:tr h="5079161">
                <a:tc>
                  <a:txBody>
                    <a:bodyPr/>
                    <a:lstStyle/>
                    <a:p>
                      <a:pPr marL="342900" marR="0" lvl="0" indent="-342900">
                        <a:spcBef>
                          <a:spcPts val="0"/>
                        </a:spcBef>
                        <a:spcAft>
                          <a:spcPts val="200"/>
                        </a:spcAft>
                        <a:buFont typeface="Symbol"/>
                        <a:buChar char=""/>
                      </a:pPr>
                      <a:r>
                        <a:rPr lang="en-GB" sz="1100" b="1" dirty="0">
                          <a:latin typeface="+mn-lt"/>
                          <a:ea typeface="Calibri"/>
                        </a:rPr>
                        <a:t>Applied Information</a:t>
                      </a:r>
                      <a:br>
                        <a:rPr lang="en-GB" sz="1100" b="1" dirty="0">
                          <a:latin typeface="+mn-lt"/>
                          <a:ea typeface="Calibri"/>
                        </a:rPr>
                      </a:br>
                      <a:r>
                        <a:rPr lang="en-GB" sz="1100" b="1" dirty="0">
                          <a:latin typeface="+mn-lt"/>
                          <a:ea typeface="Calibri"/>
                        </a:rPr>
                        <a:t>and Communication</a:t>
                      </a:r>
                      <a:br>
                        <a:rPr lang="en-GB" sz="1100" b="1" dirty="0">
                          <a:latin typeface="+mn-lt"/>
                          <a:ea typeface="Calibri"/>
                        </a:rPr>
                      </a:br>
                      <a:r>
                        <a:rPr lang="en-GB" sz="1100" b="1" dirty="0">
                          <a:latin typeface="+mn-lt"/>
                          <a:ea typeface="Calibri"/>
                        </a:rPr>
                        <a:t>Technology</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Biology AS</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highlight>
                            <a:srgbClr val="00FFFF"/>
                          </a:highlight>
                          <a:latin typeface="+mn-lt"/>
                          <a:ea typeface="Calibri"/>
                        </a:rPr>
                        <a:t>Chemistry AS</a:t>
                      </a:r>
                    </a:p>
                    <a:p>
                      <a:pPr marL="342900" marR="0" lvl="0" indent="-342900">
                        <a:spcBef>
                          <a:spcPts val="0"/>
                        </a:spcBef>
                        <a:spcAft>
                          <a:spcPts val="200"/>
                        </a:spcAft>
                        <a:buFont typeface="Symbol"/>
                        <a:buChar char=""/>
                      </a:pPr>
                      <a:r>
                        <a:rPr lang="en-GB" sz="1100" b="1" dirty="0">
                          <a:latin typeface="+mn-lt"/>
                          <a:ea typeface="Times New Roman"/>
                        </a:rPr>
                        <a:t>Computer Science</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Computing</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Design &amp;</a:t>
                      </a:r>
                      <a:br>
                        <a:rPr lang="en-GB" sz="1100" b="1" dirty="0">
                          <a:latin typeface="+mn-lt"/>
                          <a:ea typeface="Calibri"/>
                        </a:rPr>
                      </a:br>
                      <a:r>
                        <a:rPr lang="en-GB" sz="1100" b="1" dirty="0">
                          <a:latin typeface="+mn-lt"/>
                          <a:ea typeface="Calibri"/>
                        </a:rPr>
                        <a:t>Technology</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highlight>
                            <a:srgbClr val="00FFFF"/>
                          </a:highlight>
                          <a:latin typeface="+mn-lt"/>
                          <a:ea typeface="Calibri"/>
                        </a:rPr>
                        <a:t>Environmental </a:t>
                      </a:r>
                      <a:br>
                        <a:rPr lang="en-GB" sz="1100" b="1" dirty="0">
                          <a:highlight>
                            <a:srgbClr val="00FFFF"/>
                          </a:highlight>
                          <a:latin typeface="+mn-lt"/>
                          <a:ea typeface="Calibri"/>
                        </a:rPr>
                      </a:br>
                      <a:r>
                        <a:rPr lang="en-GB" sz="1100" b="1" dirty="0">
                          <a:highlight>
                            <a:srgbClr val="00FFFF"/>
                          </a:highlight>
                          <a:latin typeface="+mn-lt"/>
                          <a:ea typeface="Calibri"/>
                        </a:rPr>
                        <a:t>Management </a:t>
                      </a:r>
                      <a:br>
                        <a:rPr lang="en-GB" sz="1100" b="1" dirty="0">
                          <a:highlight>
                            <a:srgbClr val="00FFFF"/>
                          </a:highlight>
                          <a:latin typeface="+mn-lt"/>
                          <a:ea typeface="Calibri"/>
                        </a:rPr>
                      </a:br>
                      <a:r>
                        <a:rPr lang="en-GB" sz="1100" b="1" dirty="0">
                          <a:highlight>
                            <a:srgbClr val="00FFFF"/>
                          </a:highlight>
                          <a:latin typeface="+mn-lt"/>
                          <a:ea typeface="Calibri"/>
                        </a:rPr>
                        <a:t>(AS Level only) </a:t>
                      </a:r>
                      <a:endParaRPr lang="en-US" sz="1100" b="1" dirty="0">
                        <a:highlight>
                          <a:srgbClr val="00FFFF"/>
                        </a:highlight>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Further</a:t>
                      </a:r>
                      <a:br>
                        <a:rPr lang="en-GB" sz="1100" b="1" dirty="0">
                          <a:latin typeface="+mn-lt"/>
                          <a:ea typeface="Calibri"/>
                        </a:rPr>
                      </a:br>
                      <a:r>
                        <a:rPr lang="en-GB" sz="1100" b="1" dirty="0">
                          <a:latin typeface="+mn-lt"/>
                          <a:ea typeface="Calibri"/>
                        </a:rPr>
                        <a:t>Mathematics </a:t>
                      </a:r>
                      <a:br>
                        <a:rPr lang="en-GB" sz="1100" b="1" dirty="0">
                          <a:latin typeface="+mn-lt"/>
                          <a:ea typeface="Calibri"/>
                        </a:rPr>
                      </a:br>
                      <a:r>
                        <a:rPr lang="en-GB" sz="1100" b="1" dirty="0">
                          <a:latin typeface="+mn-lt"/>
                          <a:ea typeface="Calibri"/>
                        </a:rPr>
                        <a:t>(A Level only)</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highlight>
                            <a:srgbClr val="00FFFF"/>
                          </a:highlight>
                          <a:latin typeface="+mn-lt"/>
                          <a:ea typeface="Calibri"/>
                        </a:rPr>
                        <a:t>Marine Science AS</a:t>
                      </a:r>
                      <a:endParaRPr lang="en-US" sz="1100" b="1" dirty="0">
                        <a:highlight>
                          <a:srgbClr val="00FFFF"/>
                        </a:highlight>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Mathematics </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Physical</a:t>
                      </a:r>
                      <a:br>
                        <a:rPr lang="en-GB" sz="1100" b="1" dirty="0">
                          <a:latin typeface="+mn-lt"/>
                          <a:ea typeface="Calibri"/>
                        </a:rPr>
                      </a:br>
                      <a:r>
                        <a:rPr lang="en-GB" sz="1100" b="1" dirty="0">
                          <a:latin typeface="+mn-lt"/>
                          <a:ea typeface="Calibri"/>
                        </a:rPr>
                        <a:t>Education</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Physics</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highlight>
                            <a:srgbClr val="00FFFF"/>
                          </a:highlight>
                          <a:latin typeface="+mn-lt"/>
                          <a:ea typeface="Calibri"/>
                        </a:rPr>
                        <a:t>Psychology</a:t>
                      </a:r>
                      <a:endParaRPr lang="en-US" sz="1100" b="1" dirty="0">
                        <a:highlight>
                          <a:srgbClr val="00FFFF"/>
                        </a:highlight>
                        <a:latin typeface="+mn-lt"/>
                        <a:ea typeface="Times New Roman"/>
                      </a:endParaRPr>
                    </a:p>
                  </a:txBody>
                  <a:tcPr marL="86909" marR="86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200"/>
                        </a:spcAft>
                        <a:buFont typeface="Symbol"/>
                        <a:buChar char=""/>
                      </a:pPr>
                      <a:r>
                        <a:rPr lang="en-GB" sz="1100" b="1" dirty="0">
                          <a:latin typeface="+mn-lt"/>
                          <a:ea typeface="Calibri"/>
                        </a:rPr>
                        <a:t>Afrikaans Language </a:t>
                      </a:r>
                      <a:br>
                        <a:rPr lang="en-GB" sz="1100" b="1" dirty="0">
                          <a:latin typeface="+mn-lt"/>
                          <a:ea typeface="Calibri"/>
                        </a:rPr>
                      </a:br>
                      <a:r>
                        <a:rPr lang="en-GB" sz="1100" b="1" dirty="0">
                          <a:latin typeface="+mn-lt"/>
                          <a:ea typeface="Calibri"/>
                        </a:rPr>
                        <a:t>(AS Level only)</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Arabic</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Chinese Mandarin</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highlight>
                            <a:srgbClr val="00FFFF"/>
                          </a:highlight>
                          <a:latin typeface="+mn-lt"/>
                          <a:ea typeface="Calibri"/>
                        </a:rPr>
                        <a:t>English Language AS</a:t>
                      </a:r>
                      <a:endParaRPr lang="en-US" sz="1100" b="1" dirty="0">
                        <a:highlight>
                          <a:srgbClr val="00FFFF"/>
                        </a:highlight>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First Language </a:t>
                      </a:r>
                      <a:br>
                        <a:rPr lang="en-GB" sz="1100" b="1" dirty="0">
                          <a:latin typeface="+mn-lt"/>
                          <a:ea typeface="Calibri"/>
                        </a:rPr>
                      </a:br>
                      <a:r>
                        <a:rPr lang="en-GB" sz="1100" b="1" dirty="0">
                          <a:latin typeface="+mn-lt"/>
                          <a:ea typeface="Calibri"/>
                        </a:rPr>
                        <a:t>Spanish </a:t>
                      </a:r>
                      <a:br>
                        <a:rPr lang="en-GB" sz="1100" b="1" dirty="0">
                          <a:latin typeface="+mn-lt"/>
                          <a:ea typeface="Calibri"/>
                        </a:rPr>
                      </a:br>
                      <a:r>
                        <a:rPr lang="en-GB" sz="1100" b="1" dirty="0">
                          <a:latin typeface="+mn-lt"/>
                          <a:ea typeface="Calibri"/>
                        </a:rPr>
                        <a:t>(AS Level only)</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French</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German</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Hindi</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Marathi</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Portuguese</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Spanish</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Tamil</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Telugu</a:t>
                      </a:r>
                      <a:endParaRPr lang="en-US" sz="1100" b="1" dirty="0">
                        <a:latin typeface="+mn-lt"/>
                        <a:ea typeface="Times New Roman"/>
                      </a:endParaRPr>
                    </a:p>
                    <a:p>
                      <a:pPr marL="342900" marR="0" lvl="0" indent="-342900">
                        <a:spcBef>
                          <a:spcPts val="0"/>
                        </a:spcBef>
                        <a:spcAft>
                          <a:spcPts val="200"/>
                        </a:spcAft>
                        <a:buFont typeface="Symbol"/>
                        <a:buChar char=""/>
                      </a:pPr>
                      <a:r>
                        <a:rPr lang="en-GB" sz="1100" b="1" dirty="0">
                          <a:latin typeface="+mn-lt"/>
                          <a:ea typeface="Calibri"/>
                        </a:rPr>
                        <a:t>Urdu</a:t>
                      </a:r>
                      <a:endParaRPr lang="en-US" sz="1100" b="1" dirty="0">
                        <a:latin typeface="+mn-lt"/>
                        <a:ea typeface="Times New Roman"/>
                      </a:endParaRPr>
                    </a:p>
                  </a:txBody>
                  <a:tcPr marL="86909" marR="86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100"/>
                        </a:spcAft>
                        <a:buFont typeface="Symbol"/>
                        <a:buChar char=""/>
                      </a:pPr>
                      <a:r>
                        <a:rPr lang="en-GB" sz="1100" b="1" dirty="0">
                          <a:latin typeface="+mn-lt"/>
                          <a:ea typeface="Calibri"/>
                        </a:rPr>
                        <a:t>Accounting</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Art &amp; Design</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Business Studies</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Classical Studies</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Design &amp; Textiles</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Divinity </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Economics</a:t>
                      </a:r>
                    </a:p>
                    <a:p>
                      <a:pPr marL="342900" marR="0" lvl="0" indent="-342900" algn="l" defTabSz="914400" rtl="0" eaLnBrk="1" fontAlgn="auto" latinLnBrk="0" hangingPunct="1">
                        <a:lnSpc>
                          <a:spcPct val="100000"/>
                        </a:lnSpc>
                        <a:spcBef>
                          <a:spcPts val="0"/>
                        </a:spcBef>
                        <a:spcAft>
                          <a:spcPts val="100"/>
                        </a:spcAft>
                        <a:buClrTx/>
                        <a:buSzTx/>
                        <a:buFont typeface="Symbol"/>
                        <a:buChar char=""/>
                        <a:tabLst/>
                        <a:defRPr/>
                      </a:pPr>
                      <a:r>
                        <a:rPr lang="en-GB" sz="1100" b="1" dirty="0">
                          <a:highlight>
                            <a:srgbClr val="00FFFF"/>
                          </a:highlight>
                          <a:latin typeface="+mn-lt"/>
                          <a:ea typeface="Calibri"/>
                        </a:rPr>
                        <a:t>Environmental </a:t>
                      </a:r>
                      <a:br>
                        <a:rPr lang="en-GB" sz="1100" b="1" dirty="0">
                          <a:highlight>
                            <a:srgbClr val="00FFFF"/>
                          </a:highlight>
                          <a:latin typeface="+mn-lt"/>
                          <a:ea typeface="Calibri"/>
                        </a:rPr>
                      </a:br>
                      <a:r>
                        <a:rPr lang="en-GB" sz="1100" b="1" dirty="0">
                          <a:highlight>
                            <a:srgbClr val="00FFFF"/>
                          </a:highlight>
                          <a:latin typeface="+mn-lt"/>
                          <a:ea typeface="Calibri"/>
                        </a:rPr>
                        <a:t>Management (AS Level only) </a:t>
                      </a:r>
                      <a:endParaRPr lang="en-US" sz="1100" b="1" dirty="0">
                        <a:highlight>
                          <a:srgbClr val="00FFFF"/>
                        </a:highlight>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Food Studies (A Level only)</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French Literature (AS Level only)</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Geography</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Hinduism</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Hindi Literature (AS Level only)</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highlight>
                            <a:srgbClr val="00FFFF"/>
                          </a:highlight>
                          <a:latin typeface="+mn-lt"/>
                          <a:ea typeface="Calibri"/>
                        </a:rPr>
                        <a:t>International History AS</a:t>
                      </a:r>
                    </a:p>
                    <a:p>
                      <a:pPr marL="342900" marR="0" lvl="0" indent="-342900">
                        <a:spcBef>
                          <a:spcPts val="0"/>
                        </a:spcBef>
                        <a:spcAft>
                          <a:spcPts val="100"/>
                        </a:spcAft>
                        <a:buFont typeface="Symbol"/>
                        <a:buChar char=""/>
                      </a:pPr>
                      <a:r>
                        <a:rPr lang="en-GB" sz="1100" b="1" dirty="0">
                          <a:highlight>
                            <a:srgbClr val="00FFFF"/>
                          </a:highlight>
                          <a:latin typeface="+mn-lt"/>
                          <a:ea typeface="Times New Roman"/>
                        </a:rPr>
                        <a:t>US History AS</a:t>
                      </a:r>
                      <a:endParaRPr lang="en-US" sz="1100" b="1" dirty="0">
                        <a:highlight>
                          <a:srgbClr val="00FFFF"/>
                        </a:highlight>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Islamic Studies </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Language &amp; Literature</a:t>
                      </a:r>
                      <a:br>
                        <a:rPr lang="en-GB" sz="1100" b="1" dirty="0">
                          <a:latin typeface="+mn-lt"/>
                          <a:ea typeface="Calibri"/>
                        </a:rPr>
                      </a:br>
                      <a:r>
                        <a:rPr lang="en-GB" sz="1100" b="1" dirty="0">
                          <a:latin typeface="+mn-lt"/>
                          <a:ea typeface="Calibri"/>
                        </a:rPr>
                        <a:t>in English (AS Level only)</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highlight>
                            <a:srgbClr val="00FFFF"/>
                          </a:highlight>
                          <a:latin typeface="+mn-lt"/>
                          <a:ea typeface="Calibri"/>
                        </a:rPr>
                        <a:t>Literature in English</a:t>
                      </a:r>
                    </a:p>
                    <a:p>
                      <a:pPr marL="342900" marR="0" lvl="0" indent="-342900">
                        <a:spcBef>
                          <a:spcPts val="0"/>
                        </a:spcBef>
                        <a:spcAft>
                          <a:spcPts val="100"/>
                        </a:spcAft>
                        <a:buFont typeface="Symbol"/>
                        <a:buChar char=""/>
                      </a:pPr>
                      <a:r>
                        <a:rPr lang="en-GB" sz="1100" b="1" dirty="0">
                          <a:latin typeface="+mn-lt"/>
                          <a:ea typeface="Times New Roman"/>
                        </a:rPr>
                        <a:t>Media Studies</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Music</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Portuguese Literature  (AS Level only)</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highlight>
                            <a:srgbClr val="00FFFF"/>
                          </a:highlight>
                          <a:latin typeface="+mn-lt"/>
                          <a:ea typeface="Calibri"/>
                        </a:rPr>
                        <a:t>Psychology</a:t>
                      </a:r>
                      <a:endParaRPr lang="en-US" sz="1100" b="1" dirty="0">
                        <a:highlight>
                          <a:srgbClr val="00FFFF"/>
                        </a:highlight>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Sociology</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Spanish Literature (AS Level only)</a:t>
                      </a:r>
                      <a:endParaRPr lang="en-US" sz="1100" b="1" dirty="0">
                        <a:latin typeface="+mn-lt"/>
                        <a:ea typeface="Times New Roman"/>
                      </a:endParaRPr>
                    </a:p>
                    <a:p>
                      <a:pPr marL="342900" marR="0" lvl="0" indent="-342900">
                        <a:spcBef>
                          <a:spcPts val="0"/>
                        </a:spcBef>
                        <a:spcAft>
                          <a:spcPts val="100"/>
                        </a:spcAft>
                        <a:buFont typeface="Symbol"/>
                        <a:buChar char=""/>
                      </a:pPr>
                      <a:r>
                        <a:rPr lang="en-GB" sz="1100" b="1" dirty="0">
                          <a:latin typeface="+mn-lt"/>
                          <a:ea typeface="Calibri"/>
                        </a:rPr>
                        <a:t>Travel &amp; Tourism</a:t>
                      </a:r>
                      <a:endParaRPr lang="en-US" sz="1100" b="1" dirty="0">
                        <a:latin typeface="+mn-lt"/>
                        <a:ea typeface="Times New Roman"/>
                      </a:endParaRPr>
                    </a:p>
                  </a:txBody>
                  <a:tcPr marL="86909" marR="86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200"/>
                        </a:spcAft>
                        <a:buFont typeface="Symbol"/>
                        <a:buChar char=""/>
                      </a:pPr>
                      <a:r>
                        <a:rPr lang="en-GB" sz="1100" b="1" dirty="0">
                          <a:highlight>
                            <a:srgbClr val="00FFFF"/>
                          </a:highlight>
                          <a:latin typeface="+mn-lt"/>
                          <a:ea typeface="Calibri"/>
                        </a:rPr>
                        <a:t>Thinking Skills</a:t>
                      </a:r>
                      <a:endParaRPr lang="en-US" sz="1100" b="1" dirty="0">
                        <a:highlight>
                          <a:srgbClr val="00FFFF"/>
                        </a:highlight>
                        <a:latin typeface="+mn-lt"/>
                        <a:ea typeface="Times New Roman"/>
                      </a:endParaRPr>
                    </a:p>
                    <a:p>
                      <a:pPr marL="342900" marR="0" lvl="0" indent="-342900">
                        <a:spcBef>
                          <a:spcPts val="0"/>
                        </a:spcBef>
                        <a:spcAft>
                          <a:spcPts val="200"/>
                        </a:spcAft>
                        <a:buFont typeface="Symbol"/>
                        <a:buChar char=""/>
                      </a:pPr>
                      <a:r>
                        <a:rPr lang="en-GB" sz="1100" b="1" dirty="0">
                          <a:highlight>
                            <a:srgbClr val="00FFFF"/>
                          </a:highlight>
                          <a:latin typeface="+mn-lt"/>
                          <a:ea typeface="Calibri"/>
                        </a:rPr>
                        <a:t>General Paper </a:t>
                      </a:r>
                      <a:br>
                        <a:rPr lang="en-GB" sz="1100" b="1" dirty="0">
                          <a:highlight>
                            <a:srgbClr val="00FFFF"/>
                          </a:highlight>
                          <a:latin typeface="+mn-lt"/>
                          <a:ea typeface="Calibri"/>
                        </a:rPr>
                      </a:br>
                      <a:br>
                        <a:rPr lang="en-GB" sz="1100" b="1" dirty="0">
                          <a:latin typeface="+mn-lt"/>
                          <a:ea typeface="Times New Roman"/>
                        </a:rPr>
                      </a:br>
                      <a:endParaRPr lang="en-GB" sz="1100" b="1" dirty="0">
                        <a:latin typeface="+mn-lt"/>
                        <a:ea typeface="Times New Roman"/>
                      </a:endParaRPr>
                    </a:p>
                    <a:p>
                      <a:pPr marL="168275" marR="0" lvl="0" indent="-168275">
                        <a:spcBef>
                          <a:spcPts val="0"/>
                        </a:spcBef>
                        <a:spcAft>
                          <a:spcPts val="200"/>
                        </a:spcAft>
                        <a:buFont typeface="Symbol"/>
                        <a:buNone/>
                      </a:pPr>
                      <a:endParaRPr lang="en-US" sz="1100" b="1" i="1" dirty="0">
                        <a:latin typeface="+mn-lt"/>
                        <a:ea typeface="Times New Roman"/>
                      </a:endParaRPr>
                    </a:p>
                  </a:txBody>
                  <a:tcPr marL="86909" marR="86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5" name="TextBox 23">
            <a:extLst>
              <a:ext uri="{FF2B5EF4-FFF2-40B4-BE49-F238E27FC236}">
                <a16:creationId xmlns:a16="http://schemas.microsoft.com/office/drawing/2014/main" id="{4624C323-2B7B-4B43-9A0C-7F4DC7E1707F}"/>
              </a:ext>
            </a:extLst>
          </p:cNvPr>
          <p:cNvSpPr txBox="1">
            <a:spLocks noChangeArrowheads="1"/>
          </p:cNvSpPr>
          <p:nvPr/>
        </p:nvSpPr>
        <p:spPr bwMode="auto">
          <a:xfrm>
            <a:off x="209550" y="324527"/>
            <a:ext cx="11706225" cy="707886"/>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defTabSz="914378" fontAlgn="base">
              <a:spcBef>
                <a:spcPct val="0"/>
              </a:spcBef>
              <a:spcAft>
                <a:spcPct val="0"/>
              </a:spcAft>
            </a:pPr>
            <a:r>
              <a:rPr lang="en-GB" altLang="en-US" sz="4000" i="1" dirty="0">
                <a:solidFill>
                  <a:srgbClr val="D1282E"/>
                </a:solidFill>
                <a:effectLst>
                  <a:outerShdw blurRad="38100" dist="38100" dir="2700000" algn="tl">
                    <a:srgbClr val="000000">
                      <a:alpha val="43137"/>
                    </a:srgbClr>
                  </a:outerShdw>
                </a:effectLst>
              </a:rPr>
              <a:t>What is the AICE student tracking sheet?</a:t>
            </a:r>
          </a:p>
        </p:txBody>
      </p:sp>
      <p:cxnSp>
        <p:nvCxnSpPr>
          <p:cNvPr id="25" name="Straight Connector 24">
            <a:extLst>
              <a:ext uri="{FF2B5EF4-FFF2-40B4-BE49-F238E27FC236}">
                <a16:creationId xmlns:a16="http://schemas.microsoft.com/office/drawing/2014/main" id="{CB7606EF-5827-4027-9239-B97DEA29CF62}"/>
              </a:ext>
            </a:extLst>
          </p:cNvPr>
          <p:cNvCxnSpPr/>
          <p:nvPr/>
        </p:nvCxnSpPr>
        <p:spPr>
          <a:xfrm>
            <a:off x="1518920" y="1156907"/>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B89D919-C20E-A108-08D4-0D797FD2FA05}"/>
              </a:ext>
            </a:extLst>
          </p:cNvPr>
          <p:cNvPicPr>
            <a:picLocks noChangeAspect="1"/>
          </p:cNvPicPr>
          <p:nvPr/>
        </p:nvPicPr>
        <p:blipFill>
          <a:blip r:embed="rId2"/>
          <a:stretch>
            <a:fillRect/>
          </a:stretch>
        </p:blipFill>
        <p:spPr>
          <a:xfrm>
            <a:off x="1818526" y="1529019"/>
            <a:ext cx="8753582" cy="5165235"/>
          </a:xfrm>
          <a:prstGeom prst="rect">
            <a:avLst/>
          </a:prstGeom>
        </p:spPr>
      </p:pic>
    </p:spTree>
    <p:extLst>
      <p:ext uri="{BB962C8B-B14F-4D97-AF65-F5344CB8AC3E}">
        <p14:creationId xmlns:p14="http://schemas.microsoft.com/office/powerpoint/2010/main" val="391595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156" y="-3485136"/>
            <a:ext cx="10476089" cy="1535275"/>
          </a:xfrm>
        </p:spPr>
        <p:txBody>
          <a:bodyPr anchor="b">
            <a:normAutofit/>
          </a:bodyPr>
          <a:lstStyle/>
          <a:p>
            <a:pPr algn="l">
              <a:lnSpc>
                <a:spcPct val="90000"/>
              </a:lnSpc>
            </a:pPr>
            <a:r>
              <a:rPr lang="en-US" sz="6400" b="1" spc="383" dirty="0">
                <a:solidFill>
                  <a:srgbClr val="C00000"/>
                </a:solidFill>
                <a:effectLst>
                  <a:outerShdw blurRad="38100" dist="38100" dir="2700000" algn="tl">
                    <a:srgbClr val="000000">
                      <a:alpha val="43137"/>
                    </a:srgbClr>
                  </a:outerShdw>
                </a:effectLst>
                <a:latin typeface="Freestyle Script" panose="030804020302050B0404" pitchFamily="66" charset="0"/>
              </a:rPr>
              <a:t>Did You Know…?</a:t>
            </a:r>
            <a:endParaRPr lang="en-US" sz="6400" dirty="0">
              <a:solidFill>
                <a:srgbClr val="C00000"/>
              </a:solidFill>
              <a:latin typeface="Freestyle Script" panose="030804020302050B0404" pitchFamily="66" charset="0"/>
            </a:endParaRPr>
          </a:p>
        </p:txBody>
      </p:sp>
      <p:pic>
        <p:nvPicPr>
          <p:cNvPr id="10" name="Picture 9">
            <a:extLst>
              <a:ext uri="{FF2B5EF4-FFF2-40B4-BE49-F238E27FC236}">
                <a16:creationId xmlns:a16="http://schemas.microsoft.com/office/drawing/2014/main" id="{C47DBD0F-D663-413C-8756-D4184C50AF2A}"/>
              </a:ext>
            </a:extLst>
          </p:cNvPr>
          <p:cNvPicPr>
            <a:picLocks noChangeAspect="1"/>
          </p:cNvPicPr>
          <p:nvPr/>
        </p:nvPicPr>
        <p:blipFill>
          <a:blip r:embed="rId2"/>
          <a:stretch>
            <a:fillRect/>
          </a:stretch>
        </p:blipFill>
        <p:spPr>
          <a:xfrm>
            <a:off x="4382948" y="7932692"/>
            <a:ext cx="3066005" cy="1750336"/>
          </a:xfrm>
          <a:prstGeom prst="rect">
            <a:avLst/>
          </a:prstGeom>
        </p:spPr>
      </p:pic>
      <p:sp>
        <p:nvSpPr>
          <p:cNvPr id="5" name="TextBox 4">
            <a:extLst>
              <a:ext uri="{FF2B5EF4-FFF2-40B4-BE49-F238E27FC236}">
                <a16:creationId xmlns:a16="http://schemas.microsoft.com/office/drawing/2014/main" id="{088D969D-BED2-4288-A2D6-46594C3FCBE9}"/>
              </a:ext>
            </a:extLst>
          </p:cNvPr>
          <p:cNvSpPr txBox="1"/>
          <p:nvPr/>
        </p:nvSpPr>
        <p:spPr>
          <a:xfrm>
            <a:off x="323850" y="419719"/>
            <a:ext cx="11572875" cy="707886"/>
          </a:xfrm>
          <a:prstGeom prst="rect">
            <a:avLst/>
          </a:prstGeom>
          <a:noFill/>
        </p:spPr>
        <p:txBody>
          <a:bodyPr wrap="square" rtlCol="0">
            <a:spAutoFit/>
          </a:bodyPr>
          <a:lstStyle/>
          <a:p>
            <a:pPr algn="ctr" defTabSz="342900">
              <a:defRPr/>
            </a:pP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difference between AS &amp; AL?</a:t>
            </a:r>
          </a:p>
        </p:txBody>
      </p:sp>
      <p:cxnSp>
        <p:nvCxnSpPr>
          <p:cNvPr id="11" name="Straight Connector 10">
            <a:extLst>
              <a:ext uri="{FF2B5EF4-FFF2-40B4-BE49-F238E27FC236}">
                <a16:creationId xmlns:a16="http://schemas.microsoft.com/office/drawing/2014/main" id="{B61DE83C-FE4C-4096-B76C-074D89DB0010}"/>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1756D06-D4E8-8E2D-9438-5527D790AE1C}"/>
              </a:ext>
            </a:extLst>
          </p:cNvPr>
          <p:cNvPicPr>
            <a:picLocks noChangeAspect="1"/>
          </p:cNvPicPr>
          <p:nvPr/>
        </p:nvPicPr>
        <p:blipFill>
          <a:blip r:embed="rId3"/>
          <a:stretch>
            <a:fillRect/>
          </a:stretch>
        </p:blipFill>
        <p:spPr>
          <a:xfrm>
            <a:off x="3811035" y="1658114"/>
            <a:ext cx="4126669" cy="2666232"/>
          </a:xfrm>
          <a:prstGeom prst="rect">
            <a:avLst/>
          </a:prstGeom>
        </p:spPr>
      </p:pic>
      <p:sp>
        <p:nvSpPr>
          <p:cNvPr id="6" name="TextBox 5">
            <a:extLst>
              <a:ext uri="{FF2B5EF4-FFF2-40B4-BE49-F238E27FC236}">
                <a16:creationId xmlns:a16="http://schemas.microsoft.com/office/drawing/2014/main" id="{00A2C092-8BAA-44C8-7C91-92E3E5E4D26D}"/>
              </a:ext>
            </a:extLst>
          </p:cNvPr>
          <p:cNvSpPr txBox="1"/>
          <p:nvPr/>
        </p:nvSpPr>
        <p:spPr>
          <a:xfrm>
            <a:off x="654755" y="1576351"/>
            <a:ext cx="3067863" cy="3447098"/>
          </a:xfrm>
          <a:prstGeom prst="rect">
            <a:avLst/>
          </a:prstGeom>
          <a:solidFill>
            <a:schemeClr val="bg1">
              <a:lumMod val="85000"/>
            </a:schemeClr>
          </a:solidFill>
        </p:spPr>
        <p:txBody>
          <a:bodyPr wrap="square" rtlCol="0">
            <a:spAutoFit/>
          </a:bodyPr>
          <a:lstStyle/>
          <a:p>
            <a:pPr algn="ctr"/>
            <a:r>
              <a:rPr lang="en-US" sz="2500" b="1" u="sng" dirty="0">
                <a:latin typeface="Arial" panose="020B0604020202020204" pitchFamily="34" charset="0"/>
                <a:cs typeface="Arial" panose="020B0604020202020204" pitchFamily="34" charset="0"/>
              </a:rPr>
              <a:t>AS Level Classes</a:t>
            </a:r>
          </a:p>
          <a:p>
            <a:pPr algn="ctr"/>
            <a:endParaRPr lang="en-US" sz="2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1" dirty="0">
                <a:latin typeface="Arial" panose="020B0604020202020204" pitchFamily="34" charset="0"/>
                <a:cs typeface="Arial" panose="020B0604020202020204" pitchFamily="34" charset="0"/>
              </a:rPr>
              <a:t>One year </a:t>
            </a:r>
          </a:p>
          <a:p>
            <a:pPr marL="285750" indent="-285750">
              <a:buFont typeface="Arial" panose="020B0604020202020204" pitchFamily="34" charset="0"/>
              <a:buChar char="•"/>
            </a:pPr>
            <a:r>
              <a:rPr lang="en-US" sz="2500" b="1" dirty="0">
                <a:latin typeface="Arial" panose="020B0604020202020204" pitchFamily="34" charset="0"/>
                <a:cs typeface="Arial" panose="020B0604020202020204" pitchFamily="34" charset="0"/>
              </a:rPr>
              <a:t>Awarded one point </a:t>
            </a:r>
          </a:p>
          <a:p>
            <a:pPr marL="285750" indent="-285750">
              <a:buFont typeface="Arial" panose="020B0604020202020204" pitchFamily="34" charset="0"/>
              <a:buChar char="•"/>
            </a:pPr>
            <a:r>
              <a:rPr lang="en-US" sz="2500" b="1" dirty="0">
                <a:latin typeface="Arial" panose="020B0604020202020204" pitchFamily="34" charset="0"/>
                <a:cs typeface="Arial" panose="020B0604020202020204" pitchFamily="34" charset="0"/>
              </a:rPr>
              <a:t>Graded a (highest) to e (lowest)</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4F7D6EE-8AE5-90A9-3914-80555DEE86F0}"/>
              </a:ext>
            </a:extLst>
          </p:cNvPr>
          <p:cNvSpPr txBox="1"/>
          <p:nvPr/>
        </p:nvSpPr>
        <p:spPr>
          <a:xfrm>
            <a:off x="8113643" y="1576351"/>
            <a:ext cx="3423602" cy="2215991"/>
          </a:xfrm>
          <a:prstGeom prst="rect">
            <a:avLst/>
          </a:prstGeom>
          <a:solidFill>
            <a:schemeClr val="bg1">
              <a:lumMod val="85000"/>
            </a:schemeClr>
          </a:solidFill>
        </p:spPr>
        <p:txBody>
          <a:bodyPr wrap="square" rtlCol="0">
            <a:spAutoFit/>
          </a:bodyPr>
          <a:lstStyle/>
          <a:p>
            <a:pPr algn="ctr"/>
            <a:r>
              <a:rPr lang="en-US" sz="2400" b="1" u="sng" dirty="0">
                <a:latin typeface="Arial" panose="020B0604020202020204" pitchFamily="34" charset="0"/>
                <a:cs typeface="Arial" panose="020B0604020202020204" pitchFamily="34" charset="0"/>
              </a:rPr>
              <a:t>AL Level Classes</a:t>
            </a:r>
          </a:p>
          <a:p>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Awarded two points</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Graded A (highest) to E (lowest)</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099B3C-3E32-9FC9-806F-F63DE25C754D}"/>
              </a:ext>
            </a:extLst>
          </p:cNvPr>
          <p:cNvSpPr txBox="1"/>
          <p:nvPr/>
        </p:nvSpPr>
        <p:spPr>
          <a:xfrm>
            <a:off x="654756" y="5648325"/>
            <a:ext cx="10882490" cy="400110"/>
          </a:xfrm>
          <a:prstGeom prst="rect">
            <a:avLst/>
          </a:prstGeom>
          <a:solidFill>
            <a:srgbClr val="FFFF0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 “U” means Ungraded – did not earn enough points to pass the exam </a:t>
            </a:r>
          </a:p>
        </p:txBody>
      </p:sp>
    </p:spTree>
    <p:extLst>
      <p:ext uri="{BB962C8B-B14F-4D97-AF65-F5344CB8AC3E}">
        <p14:creationId xmlns:p14="http://schemas.microsoft.com/office/powerpoint/2010/main" val="294229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6E9630-ACC6-444A-A478-A898DE093B81}"/>
              </a:ext>
            </a:extLst>
          </p:cNvPr>
          <p:cNvGraphicFramePr>
            <a:graphicFrameLocks noGrp="1"/>
          </p:cNvGraphicFramePr>
          <p:nvPr>
            <p:extLst>
              <p:ext uri="{D42A27DB-BD31-4B8C-83A1-F6EECF244321}">
                <p14:modId xmlns:p14="http://schemas.microsoft.com/office/powerpoint/2010/main" val="3520487804"/>
              </p:ext>
            </p:extLst>
          </p:nvPr>
        </p:nvGraphicFramePr>
        <p:xfrm>
          <a:off x="2517172" y="2512669"/>
          <a:ext cx="6986425" cy="3670272"/>
        </p:xfrm>
        <a:graphic>
          <a:graphicData uri="http://schemas.openxmlformats.org/drawingml/2006/table">
            <a:tbl>
              <a:tblPr firstRow="1" firstCol="1" bandRow="1"/>
              <a:tblGrid>
                <a:gridCol w="1672373">
                  <a:extLst>
                    <a:ext uri="{9D8B030D-6E8A-4147-A177-3AD203B41FA5}">
                      <a16:colId xmlns:a16="http://schemas.microsoft.com/office/drawing/2014/main" val="2107048212"/>
                    </a:ext>
                  </a:extLst>
                </a:gridCol>
                <a:gridCol w="1801201">
                  <a:extLst>
                    <a:ext uri="{9D8B030D-6E8A-4147-A177-3AD203B41FA5}">
                      <a16:colId xmlns:a16="http://schemas.microsoft.com/office/drawing/2014/main" val="474121156"/>
                    </a:ext>
                  </a:extLst>
                </a:gridCol>
                <a:gridCol w="1801201">
                  <a:extLst>
                    <a:ext uri="{9D8B030D-6E8A-4147-A177-3AD203B41FA5}">
                      <a16:colId xmlns:a16="http://schemas.microsoft.com/office/drawing/2014/main" val="2086415296"/>
                    </a:ext>
                  </a:extLst>
                </a:gridCol>
                <a:gridCol w="1711650">
                  <a:extLst>
                    <a:ext uri="{9D8B030D-6E8A-4147-A177-3AD203B41FA5}">
                      <a16:colId xmlns:a16="http://schemas.microsoft.com/office/drawing/2014/main" val="4160213370"/>
                    </a:ext>
                  </a:extLst>
                </a:gridCol>
              </a:tblGrid>
              <a:tr h="437794">
                <a:tc gridSpan="2">
                  <a:txBody>
                    <a:bodyPr/>
                    <a:lstStyle/>
                    <a:p>
                      <a:pPr marL="0" marR="0" algn="ctr">
                        <a:lnSpc>
                          <a:spcPct val="107000"/>
                        </a:lnSpc>
                        <a:spcBef>
                          <a:spcPts val="0"/>
                        </a:spcBef>
                        <a:spcAft>
                          <a:spcPts val="0"/>
                        </a:spcAft>
                      </a:pPr>
                      <a:r>
                        <a:rPr lang="en-US" sz="21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A Level Exam</a:t>
                      </a:r>
                      <a:endParaRPr lang="en-US" sz="27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330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1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AS Level Exam</a:t>
                      </a:r>
                      <a:endParaRPr lang="en-US" sz="27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extLst>
                  <a:ext uri="{0D108BD9-81ED-4DB2-BD59-A6C34878D82A}">
                    <a16:rowId xmlns:a16="http://schemas.microsoft.com/office/drawing/2014/main" val="1304845402"/>
                  </a:ext>
                </a:extLst>
              </a:tr>
              <a:tr h="429662">
                <a:tc>
                  <a:txBody>
                    <a:bodyPr/>
                    <a:lstStyle/>
                    <a:p>
                      <a:pPr marL="0" marR="0" algn="l">
                        <a:lnSpc>
                          <a:spcPct val="107000"/>
                        </a:lnSpc>
                        <a:spcBef>
                          <a:spcPts val="0"/>
                        </a:spcBef>
                        <a:spcAft>
                          <a:spcPts val="0"/>
                        </a:spcAft>
                      </a:pP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Grade</a:t>
                      </a:r>
                      <a:endParaRPr lang="en-US" sz="32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3C00"/>
                    </a:solidFill>
                  </a:tcPr>
                </a:tc>
                <a:tc>
                  <a:txBody>
                    <a:bodyPr/>
                    <a:lstStyle/>
                    <a:p>
                      <a:pPr marL="0" marR="0" algn="l">
                        <a:lnSpc>
                          <a:spcPct val="107000"/>
                        </a:lnSpc>
                        <a:spcBef>
                          <a:spcPts val="0"/>
                        </a:spcBef>
                        <a:spcAft>
                          <a:spcPts val="0"/>
                        </a:spcAft>
                      </a:pP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Points</a:t>
                      </a:r>
                      <a:endParaRPr lang="en-US" sz="32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3C00"/>
                    </a:solidFill>
                  </a:tcPr>
                </a:tc>
                <a:tc>
                  <a:txBody>
                    <a:bodyPr/>
                    <a:lstStyle/>
                    <a:p>
                      <a:pPr marL="0" marR="0" algn="l">
                        <a:lnSpc>
                          <a:spcPct val="107000"/>
                        </a:lnSpc>
                        <a:spcBef>
                          <a:spcPts val="0"/>
                        </a:spcBef>
                        <a:spcAft>
                          <a:spcPts val="0"/>
                        </a:spcAft>
                      </a:pP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Grade</a:t>
                      </a:r>
                      <a:endParaRPr lang="en-US" sz="32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598FF"/>
                    </a:solidFill>
                  </a:tcPr>
                </a:tc>
                <a:tc>
                  <a:txBody>
                    <a:bodyPr/>
                    <a:lstStyle/>
                    <a:p>
                      <a:pPr marL="0" marR="0" algn="l">
                        <a:lnSpc>
                          <a:spcPct val="107000"/>
                        </a:lnSpc>
                        <a:spcBef>
                          <a:spcPts val="0"/>
                        </a:spcBef>
                        <a:spcAft>
                          <a:spcPts val="0"/>
                        </a:spcAft>
                      </a:pP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Points</a:t>
                      </a:r>
                      <a:endParaRPr lang="en-US" sz="32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598FF"/>
                    </a:solidFill>
                  </a:tcPr>
                </a:tc>
                <a:extLst>
                  <a:ext uri="{0D108BD9-81ED-4DB2-BD59-A6C34878D82A}">
                    <a16:rowId xmlns:a16="http://schemas.microsoft.com/office/drawing/2014/main" val="3786682191"/>
                  </a:ext>
                </a:extLst>
              </a:tr>
              <a:tr h="429662">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140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43405559"/>
                  </a:ext>
                </a:extLst>
              </a:tr>
              <a:tr h="429662">
                <a:tc>
                  <a:txBody>
                    <a:bodyPr/>
                    <a:lstStyle/>
                    <a:p>
                      <a:pPr marL="0" marR="0" algn="l">
                        <a:lnSpc>
                          <a:spcPct val="107000"/>
                        </a:lnSpc>
                        <a:spcBef>
                          <a:spcPts val="0"/>
                        </a:spcBef>
                        <a:spcAft>
                          <a:spcPts val="0"/>
                        </a:spcAft>
                      </a:pPr>
                      <a:r>
                        <a:rPr lang="en-US" sz="2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120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3123760"/>
                  </a:ext>
                </a:extLst>
              </a:tr>
              <a:tr h="429662">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100</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9217076"/>
                  </a:ext>
                </a:extLst>
              </a:tr>
              <a:tr h="424688">
                <a:tc>
                  <a:txBody>
                    <a:bodyPr/>
                    <a:lstStyle/>
                    <a:p>
                      <a:pPr marL="0" marR="0" algn="l">
                        <a:lnSpc>
                          <a:spcPct val="107000"/>
                        </a:lnSpc>
                        <a:spcBef>
                          <a:spcPts val="0"/>
                        </a:spcBef>
                        <a:spcAft>
                          <a:spcPts val="0"/>
                        </a:spcAft>
                      </a:pPr>
                      <a:r>
                        <a:rPr lang="en-US" sz="2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80</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16201822"/>
                  </a:ext>
                </a:extLst>
              </a:tr>
              <a:tr h="429662">
                <a:tc>
                  <a:txBody>
                    <a:bodyPr/>
                    <a:lstStyle/>
                    <a:p>
                      <a:pPr marL="0" marR="0" algn="l">
                        <a:lnSpc>
                          <a:spcPct val="107000"/>
                        </a:lnSpc>
                        <a:spcBef>
                          <a:spcPts val="0"/>
                        </a:spcBef>
                        <a:spcAft>
                          <a:spcPts val="0"/>
                        </a:spcAft>
                      </a:pPr>
                      <a:r>
                        <a:rPr lang="en-US" sz="2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60</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78570068"/>
                  </a:ext>
                </a:extLst>
              </a:tr>
              <a:tr h="429662">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lnSpc>
                          <a:spcPct val="107000"/>
                        </a:lnSpc>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9885" marR="79885" marT="79885" marB="79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42326478"/>
                  </a:ext>
                </a:extLst>
              </a:tr>
            </a:tbl>
          </a:graphicData>
        </a:graphic>
      </p:graphicFrame>
      <p:sp>
        <p:nvSpPr>
          <p:cNvPr id="7" name="TextBox 6">
            <a:extLst>
              <a:ext uri="{FF2B5EF4-FFF2-40B4-BE49-F238E27FC236}">
                <a16:creationId xmlns:a16="http://schemas.microsoft.com/office/drawing/2014/main" id="{C188B147-F9DF-47A3-8EBB-9BFC8B3D5D79}"/>
              </a:ext>
            </a:extLst>
          </p:cNvPr>
          <p:cNvSpPr txBox="1"/>
          <p:nvPr/>
        </p:nvSpPr>
        <p:spPr>
          <a:xfrm>
            <a:off x="2310161" y="1306906"/>
            <a:ext cx="7409191" cy="1056379"/>
          </a:xfrm>
          <a:prstGeom prst="rect">
            <a:avLst/>
          </a:prstGeom>
          <a:solidFill>
            <a:srgbClr val="FFFF99"/>
          </a:solidFill>
        </p:spPr>
        <p:txBody>
          <a:bodyPr wrap="square">
            <a:spAutoFit/>
          </a:bodyPr>
          <a:lstStyle/>
          <a:p>
            <a:pPr algn="just">
              <a:lnSpc>
                <a:spcPct val="107000"/>
              </a:lnSpc>
            </a:pPr>
            <a:r>
              <a:rPr lang="en-US" sz="2000" b="1" dirty="0">
                <a:solidFill>
                  <a:srgbClr val="333333"/>
                </a:solidFill>
                <a:latin typeface="Arial" panose="020B0604020202020204" pitchFamily="34" charset="0"/>
                <a:ea typeface="Times New Roman" panose="02020603050405020304" pitchFamily="18" charset="0"/>
                <a:cs typeface="Arial" panose="020B0604020202020204" pitchFamily="34" charset="0"/>
              </a:rPr>
              <a:t>Cambridge AICE Diploma with Distinction: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360-420 points</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US" sz="2000" b="1" dirty="0">
                <a:solidFill>
                  <a:srgbClr val="333333"/>
                </a:solidFill>
                <a:latin typeface="Arial" panose="020B0604020202020204" pitchFamily="34" charset="0"/>
                <a:ea typeface="Times New Roman" panose="02020603050405020304" pitchFamily="18" charset="0"/>
                <a:cs typeface="Arial" panose="020B0604020202020204" pitchFamily="34" charset="0"/>
              </a:rPr>
              <a:t>Cambridge AICE Diploma with Merit:</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250 - 359 points</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US" sz="2000" b="1" dirty="0">
                <a:solidFill>
                  <a:srgbClr val="333333"/>
                </a:solidFill>
                <a:latin typeface="Arial" panose="020B0604020202020204" pitchFamily="34" charset="0"/>
                <a:ea typeface="Times New Roman" panose="02020603050405020304" pitchFamily="18" charset="0"/>
                <a:cs typeface="Arial" panose="020B0604020202020204" pitchFamily="34" charset="0"/>
              </a:rPr>
              <a:t>Cambridge AICE Diploma at Pass level: </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140 - 249 points</a:t>
            </a:r>
            <a:endParaRPr lang="en-US" sz="1600" dirty="0">
              <a:latin typeface="Arial" panose="020B0604020202020204" pitchFamily="34" charset="0"/>
              <a:ea typeface="Calibri" panose="020F050202020403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68DDCC3-EDB2-4504-B00B-2ADD616DBEDA}"/>
              </a:ext>
            </a:extLst>
          </p:cNvPr>
          <p:cNvCxnSpPr/>
          <p:nvPr/>
        </p:nvCxnSpPr>
        <p:spPr>
          <a:xfrm>
            <a:off x="6010384" y="2538484"/>
            <a:ext cx="0" cy="4319516"/>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7FE5FE8A-396A-4C5C-98E7-BE07C55B39C9}"/>
              </a:ext>
            </a:extLst>
          </p:cNvPr>
          <p:cNvSpPr>
            <a:spLocks noGrp="1"/>
          </p:cNvSpPr>
          <p:nvPr>
            <p:ph type="body" idx="1"/>
          </p:nvPr>
        </p:nvSpPr>
        <p:spPr>
          <a:xfrm>
            <a:off x="228600" y="392704"/>
            <a:ext cx="11677649" cy="954547"/>
          </a:xfrm>
        </p:spPr>
        <p:txBody>
          <a:bodyPr>
            <a:normAutofit/>
          </a:bodyPr>
          <a:lstStyle/>
          <a:p>
            <a:pPr algn="ctr"/>
            <a:r>
              <a:rPr lang="en-US" sz="4000" b="1" i="1" dirty="0">
                <a:ln w="3175" cmpd="sng">
                  <a:noFill/>
                </a:ln>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What are the AICE Diploma Levels?</a:t>
            </a:r>
            <a:endParaRPr lang="en-US" sz="20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7B79C2D-9895-4C83-8C7D-BC576F50C4C1}"/>
              </a:ext>
            </a:extLst>
          </p:cNvPr>
          <p:cNvCxnSpPr/>
          <p:nvPr/>
        </p:nvCxnSpPr>
        <p:spPr>
          <a:xfrm>
            <a:off x="1518920" y="1165418"/>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3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156" y="-3485136"/>
            <a:ext cx="10476089" cy="1535275"/>
          </a:xfrm>
        </p:spPr>
        <p:txBody>
          <a:bodyPr anchor="b">
            <a:normAutofit/>
          </a:bodyPr>
          <a:lstStyle/>
          <a:p>
            <a:pPr algn="l">
              <a:lnSpc>
                <a:spcPct val="90000"/>
              </a:lnSpc>
            </a:pPr>
            <a:r>
              <a:rPr lang="en-US" sz="6400" b="1" spc="383" dirty="0">
                <a:solidFill>
                  <a:srgbClr val="C00000"/>
                </a:solidFill>
                <a:effectLst>
                  <a:outerShdw blurRad="38100" dist="38100" dir="2700000" algn="tl">
                    <a:srgbClr val="000000">
                      <a:alpha val="43137"/>
                    </a:srgbClr>
                  </a:outerShdw>
                </a:effectLst>
                <a:latin typeface="Freestyle Script" panose="030804020302050B0404" pitchFamily="66" charset="0"/>
              </a:rPr>
              <a:t>Did You Know…?</a:t>
            </a:r>
            <a:endParaRPr lang="en-US" sz="6400" dirty="0">
              <a:solidFill>
                <a:srgbClr val="C00000"/>
              </a:solidFill>
              <a:latin typeface="Freestyle Script" panose="030804020302050B0404" pitchFamily="66" charset="0"/>
            </a:endParaRPr>
          </a:p>
        </p:txBody>
      </p:sp>
      <p:sp>
        <p:nvSpPr>
          <p:cNvPr id="9" name="TextBox 8">
            <a:extLst>
              <a:ext uri="{FF2B5EF4-FFF2-40B4-BE49-F238E27FC236}">
                <a16:creationId xmlns:a16="http://schemas.microsoft.com/office/drawing/2014/main" id="{82D17BB0-A1C3-4198-8231-489149BFEFF5}"/>
              </a:ext>
            </a:extLst>
          </p:cNvPr>
          <p:cNvSpPr txBox="1"/>
          <p:nvPr/>
        </p:nvSpPr>
        <p:spPr>
          <a:xfrm>
            <a:off x="1219198" y="1409701"/>
            <a:ext cx="9906001" cy="452431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marL="428625" indent="-428625">
              <a:buFont typeface="Wingdings" panose="05000000000000000000" pitchFamily="2" charset="2"/>
              <a:buChar char="ü"/>
            </a:pPr>
            <a:r>
              <a:rPr lang="en-US" sz="2400" b="1" u="sng" dirty="0">
                <a:solidFill>
                  <a:srgbClr val="C00000"/>
                </a:solidFill>
                <a:latin typeface="Arial" panose="020B0604020202020204" pitchFamily="34" charset="0"/>
                <a:ea typeface="Calibri" panose="020F0502020204030204" pitchFamily="34" charset="0"/>
                <a:cs typeface="Arial" panose="020B0604020202020204" pitchFamily="34" charset="0"/>
              </a:rPr>
              <a:t>Cambridge AICE curriculum completer </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The student sat for all seven required classes but did not pass the necessary exams for the diploma. The student successfully completed all the high school requirements for graduation, but must meet the SAT/ACT scores to qualify for Florida Academic Bright Futures Scholarship (FAS)</a:t>
            </a:r>
          </a:p>
          <a:p>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428625" indent="-428625">
              <a:buFont typeface="Wingdings" panose="05000000000000000000" pitchFamily="2" charset="2"/>
              <a:buChar char="ü"/>
            </a:pPr>
            <a:r>
              <a:rPr lang="en-US" sz="2400" b="1" u="sng" dirty="0">
                <a:solidFill>
                  <a:srgbClr val="C00000"/>
                </a:solidFill>
                <a:latin typeface="Arial" panose="020B0604020202020204" pitchFamily="34" charset="0"/>
                <a:ea typeface="Calibri" panose="020F0502020204030204" pitchFamily="34" charset="0"/>
                <a:cs typeface="Arial" panose="020B0604020202020204" pitchFamily="34" charset="0"/>
              </a:rPr>
              <a:t>Cambridge AICE candidate </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Student is awaiting results of the exams and the diploma at the time of graduation</a:t>
            </a:r>
          </a:p>
          <a:p>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428625" indent="-428625">
              <a:buFont typeface="Wingdings" panose="05000000000000000000" pitchFamily="2" charset="2"/>
              <a:buChar char="ü"/>
            </a:pPr>
            <a:r>
              <a:rPr lang="en-US" sz="2400" b="1" u="sng" dirty="0">
                <a:solidFill>
                  <a:srgbClr val="C00000"/>
                </a:solidFill>
                <a:latin typeface="Arial" panose="020B0604020202020204" pitchFamily="34" charset="0"/>
                <a:ea typeface="Calibri" panose="020F0502020204030204" pitchFamily="34" charset="0"/>
                <a:cs typeface="Arial" panose="020B0604020202020204" pitchFamily="34" charset="0"/>
              </a:rPr>
              <a:t>Cambridge AICE recipient </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Student earned the AICE diploma prior to their senior year</a:t>
            </a:r>
          </a:p>
          <a:p>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47DBD0F-D663-413C-8756-D4184C50AF2A}"/>
              </a:ext>
            </a:extLst>
          </p:cNvPr>
          <p:cNvPicPr>
            <a:picLocks noChangeAspect="1"/>
          </p:cNvPicPr>
          <p:nvPr/>
        </p:nvPicPr>
        <p:blipFill>
          <a:blip r:embed="rId2"/>
          <a:stretch>
            <a:fillRect/>
          </a:stretch>
        </p:blipFill>
        <p:spPr>
          <a:xfrm>
            <a:off x="4382948" y="7932692"/>
            <a:ext cx="3066005" cy="1750336"/>
          </a:xfrm>
          <a:prstGeom prst="rect">
            <a:avLst/>
          </a:prstGeom>
        </p:spPr>
      </p:pic>
      <p:sp>
        <p:nvSpPr>
          <p:cNvPr id="5" name="TextBox 4">
            <a:extLst>
              <a:ext uri="{FF2B5EF4-FFF2-40B4-BE49-F238E27FC236}">
                <a16:creationId xmlns:a16="http://schemas.microsoft.com/office/drawing/2014/main" id="{088D969D-BED2-4288-A2D6-46594C3FCBE9}"/>
              </a:ext>
            </a:extLst>
          </p:cNvPr>
          <p:cNvSpPr txBox="1"/>
          <p:nvPr/>
        </p:nvSpPr>
        <p:spPr>
          <a:xfrm>
            <a:off x="309562" y="267522"/>
            <a:ext cx="11572875" cy="830997"/>
          </a:xfrm>
          <a:prstGeom prst="rect">
            <a:avLst/>
          </a:prstGeom>
          <a:noFill/>
        </p:spPr>
        <p:txBody>
          <a:bodyPr wrap="square" rtlCol="0">
            <a:spAutoFit/>
          </a:bodyPr>
          <a:lstStyle/>
          <a:p>
            <a:pPr algn="ctr" defTabSz="342900">
              <a:defRPr/>
            </a:pPr>
            <a:r>
              <a:rPr lang="en-US" sz="2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difference between a Cambridge AICE completer, AICE candidate, &amp; AICE recipient?</a:t>
            </a:r>
          </a:p>
        </p:txBody>
      </p:sp>
      <p:cxnSp>
        <p:nvCxnSpPr>
          <p:cNvPr id="11" name="Straight Connector 10">
            <a:extLst>
              <a:ext uri="{FF2B5EF4-FFF2-40B4-BE49-F238E27FC236}">
                <a16:creationId xmlns:a16="http://schemas.microsoft.com/office/drawing/2014/main" id="{B61DE83C-FE4C-4096-B76C-074D89DB0010}"/>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91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ECDED-CA11-4769-906C-5305BBD7F018}"/>
              </a:ext>
            </a:extLst>
          </p:cNvPr>
          <p:cNvSpPr>
            <a:spLocks noGrp="1"/>
          </p:cNvSpPr>
          <p:nvPr>
            <p:ph type="sldNum" sz="quarter" idx="12"/>
          </p:nvPr>
        </p:nvSpPr>
        <p:spPr>
          <a:xfrm>
            <a:off x="10190331" y="9449745"/>
            <a:ext cx="706272" cy="603577"/>
          </a:xfrm>
        </p:spPr>
        <p:txBody>
          <a:bodyPr/>
          <a:lstStyle/>
          <a:p>
            <a:fld id="{330EA680-D336-4FF7-8B7A-9848BB0A1C32}" type="slidenum">
              <a:rPr lang="en-US" smtClean="0"/>
              <a:t>16</a:t>
            </a:fld>
            <a:endParaRPr lang="en-US" dirty="0"/>
          </a:p>
        </p:txBody>
      </p:sp>
      <p:sp>
        <p:nvSpPr>
          <p:cNvPr id="3" name="TextBox 2">
            <a:extLst>
              <a:ext uri="{FF2B5EF4-FFF2-40B4-BE49-F238E27FC236}">
                <a16:creationId xmlns:a16="http://schemas.microsoft.com/office/drawing/2014/main" id="{AEC0DDF2-EACC-46DF-A669-E8A2C4C44FEB}"/>
              </a:ext>
            </a:extLst>
          </p:cNvPr>
          <p:cNvSpPr txBox="1"/>
          <p:nvPr/>
        </p:nvSpPr>
        <p:spPr>
          <a:xfrm>
            <a:off x="238125" y="398133"/>
            <a:ext cx="11715750" cy="707886"/>
          </a:xfrm>
          <a:prstGeom prst="rect">
            <a:avLst/>
          </a:prstGeom>
          <a:noFill/>
        </p:spPr>
        <p:txBody>
          <a:bodyPr wrap="square" rtlCol="0">
            <a:spAutoFit/>
          </a:bodyPr>
          <a:lstStyle/>
          <a:p>
            <a:pPr algn="ct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and when are the AICE exams given?</a:t>
            </a:r>
          </a:p>
        </p:txBody>
      </p:sp>
      <p:cxnSp>
        <p:nvCxnSpPr>
          <p:cNvPr id="13" name="Straight Connector 12">
            <a:extLst>
              <a:ext uri="{FF2B5EF4-FFF2-40B4-BE49-F238E27FC236}">
                <a16:creationId xmlns:a16="http://schemas.microsoft.com/office/drawing/2014/main" id="{99F61472-077A-4730-9BEE-B87EE415976A}"/>
              </a:ext>
            </a:extLst>
          </p:cNvPr>
          <p:cNvCxnSpPr/>
          <p:nvPr/>
        </p:nvCxnSpPr>
        <p:spPr>
          <a:xfrm>
            <a:off x="1621870" y="1167874"/>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13B1425-0E24-6B05-3F13-7444E79C2B28}"/>
              </a:ext>
            </a:extLst>
          </p:cNvPr>
          <p:cNvSpPr txBox="1"/>
          <p:nvPr/>
        </p:nvSpPr>
        <p:spPr>
          <a:xfrm>
            <a:off x="238125" y="1309689"/>
            <a:ext cx="11715750" cy="452431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marL="285750" indent="-285750">
              <a:lnSpc>
                <a:spcPct val="150000"/>
              </a:lnSpc>
              <a:buFont typeface="Wingdings" panose="05000000000000000000" pitchFamily="2" charset="2"/>
              <a:buChar char="v"/>
            </a:pPr>
            <a:r>
              <a:rPr lang="en-US" sz="2250" dirty="0">
                <a:latin typeface="Arial" panose="020B0604020202020204" pitchFamily="34" charset="0"/>
                <a:cs typeface="Arial" panose="020B0604020202020204" pitchFamily="34" charset="0"/>
              </a:rPr>
              <a:t>April/June – Some exams may occur after school ends</a:t>
            </a:r>
          </a:p>
          <a:p>
            <a:pPr marL="285750" indent="-285750">
              <a:lnSpc>
                <a:spcPct val="150000"/>
              </a:lnSpc>
              <a:buFont typeface="Wingdings" panose="05000000000000000000" pitchFamily="2" charset="2"/>
              <a:buChar char="v"/>
            </a:pPr>
            <a:r>
              <a:rPr lang="en-US" sz="2250" dirty="0">
                <a:latin typeface="Arial" panose="020B0604020202020204" pitchFamily="34" charset="0"/>
                <a:cs typeface="Arial" panose="020B0604020202020204" pitchFamily="34" charset="0"/>
              </a:rPr>
              <a:t>The June exam timetable comes out in November – Please plan vacations around tests</a:t>
            </a:r>
          </a:p>
          <a:p>
            <a:pPr marL="285750" indent="-285750">
              <a:lnSpc>
                <a:spcPct val="150000"/>
              </a:lnSpc>
              <a:buFont typeface="Wingdings" panose="05000000000000000000" pitchFamily="2" charset="2"/>
              <a:buChar char="v"/>
            </a:pPr>
            <a:r>
              <a:rPr lang="en-US" sz="2250" dirty="0">
                <a:latin typeface="Arial" panose="020B0604020202020204" pitchFamily="34" charset="0"/>
                <a:cs typeface="Arial" panose="020B0604020202020204" pitchFamily="34" charset="0"/>
              </a:rPr>
              <a:t>Test dates are </a:t>
            </a:r>
            <a:r>
              <a:rPr lang="en-US" sz="2250" u="sng" dirty="0">
                <a:latin typeface="Arial" panose="020B0604020202020204" pitchFamily="34" charset="0"/>
                <a:cs typeface="Arial" panose="020B0604020202020204" pitchFamily="34" charset="0"/>
              </a:rPr>
              <a:t>NOT</a:t>
            </a:r>
            <a:r>
              <a:rPr lang="en-US" sz="2250" dirty="0">
                <a:latin typeface="Arial" panose="020B0604020202020204" pitchFamily="34" charset="0"/>
                <a:cs typeface="Arial" panose="020B0604020202020204" pitchFamily="34" charset="0"/>
              </a:rPr>
              <a:t> flexible – They are set by Cambridge University  </a:t>
            </a:r>
          </a:p>
          <a:p>
            <a:pPr marL="285750" indent="-285750">
              <a:lnSpc>
                <a:spcPct val="150000"/>
              </a:lnSpc>
              <a:buFont typeface="Wingdings" panose="05000000000000000000" pitchFamily="2" charset="2"/>
              <a:buChar char="v"/>
            </a:pPr>
            <a:r>
              <a:rPr lang="en-US" sz="2250" b="1"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THERE ARE NO MAKE UP DAYS!</a:t>
            </a:r>
          </a:p>
          <a:p>
            <a:pPr marL="285750" indent="-285750">
              <a:lnSpc>
                <a:spcPct val="150000"/>
              </a:lnSpc>
              <a:buFont typeface="Wingdings" panose="05000000000000000000" pitchFamily="2" charset="2"/>
              <a:buChar char="v"/>
            </a:pPr>
            <a:r>
              <a:rPr lang="en-US" sz="2250" dirty="0">
                <a:latin typeface="Arial" panose="020B0604020202020204" pitchFamily="34" charset="0"/>
                <a:cs typeface="Arial" panose="020B0604020202020204" pitchFamily="34" charset="0"/>
              </a:rPr>
              <a:t>Each exam has at least 2 papers and the student </a:t>
            </a:r>
            <a:r>
              <a:rPr lang="en-US" sz="2250" b="1" dirty="0">
                <a:latin typeface="Arial" panose="020B0604020202020204" pitchFamily="34" charset="0"/>
                <a:cs typeface="Arial" panose="020B0604020202020204" pitchFamily="34" charset="0"/>
              </a:rPr>
              <a:t>MUST</a:t>
            </a:r>
            <a:r>
              <a:rPr lang="en-US" sz="2250" dirty="0">
                <a:latin typeface="Arial" panose="020B0604020202020204" pitchFamily="34" charset="0"/>
                <a:cs typeface="Arial" panose="020B0604020202020204" pitchFamily="34" charset="0"/>
              </a:rPr>
              <a:t> sit for </a:t>
            </a:r>
            <a:r>
              <a:rPr lang="en-US" sz="2250" u="sng" dirty="0">
                <a:latin typeface="Arial" panose="020B0604020202020204" pitchFamily="34" charset="0"/>
                <a:cs typeface="Arial" panose="020B0604020202020204" pitchFamily="34" charset="0"/>
              </a:rPr>
              <a:t>ALL</a:t>
            </a:r>
            <a:r>
              <a:rPr lang="en-US" sz="2250" dirty="0">
                <a:latin typeface="Arial" panose="020B0604020202020204" pitchFamily="34" charset="0"/>
                <a:cs typeface="Arial" panose="020B0604020202020204" pitchFamily="34" charset="0"/>
              </a:rPr>
              <a:t> parts to receive credit</a:t>
            </a:r>
          </a:p>
          <a:p>
            <a:pPr marL="285750" indent="-285750">
              <a:lnSpc>
                <a:spcPct val="150000"/>
              </a:lnSpc>
              <a:buFont typeface="Wingdings" panose="05000000000000000000" pitchFamily="2" charset="2"/>
              <a:buChar char="v"/>
            </a:pPr>
            <a:r>
              <a:rPr lang="en-US" sz="2250" dirty="0">
                <a:latin typeface="Arial" panose="020B0604020202020204" pitchFamily="34" charset="0"/>
                <a:cs typeface="Arial" panose="020B0604020202020204" pitchFamily="34" charset="0"/>
              </a:rPr>
              <a:t>The student </a:t>
            </a:r>
            <a:r>
              <a:rPr lang="en-US" sz="2250" b="1" dirty="0">
                <a:latin typeface="Arial" panose="020B0604020202020204" pitchFamily="34" charset="0"/>
                <a:cs typeface="Arial" panose="020B0604020202020204" pitchFamily="34" charset="0"/>
              </a:rPr>
              <a:t>MUST</a:t>
            </a:r>
            <a:r>
              <a:rPr lang="en-US" sz="2250" dirty="0">
                <a:latin typeface="Arial" panose="020B0604020202020204" pitchFamily="34" charset="0"/>
                <a:cs typeface="Arial" panose="020B0604020202020204" pitchFamily="34" charset="0"/>
              </a:rPr>
              <a:t> sit for </a:t>
            </a:r>
            <a:r>
              <a:rPr lang="en-US" sz="2250" u="sng" dirty="0">
                <a:latin typeface="Arial" panose="020B0604020202020204" pitchFamily="34" charset="0"/>
                <a:cs typeface="Arial" panose="020B0604020202020204" pitchFamily="34" charset="0"/>
              </a:rPr>
              <a:t>ALL</a:t>
            </a:r>
            <a:r>
              <a:rPr lang="en-US" sz="2250" dirty="0">
                <a:latin typeface="Arial" panose="020B0604020202020204" pitchFamily="34" charset="0"/>
                <a:cs typeface="Arial" panose="020B0604020202020204" pitchFamily="34" charset="0"/>
              </a:rPr>
              <a:t> parts of the exam, or he/she will receive an obligation </a:t>
            </a:r>
          </a:p>
          <a:p>
            <a:pPr marL="285750" indent="-285750">
              <a:lnSpc>
                <a:spcPct val="150000"/>
              </a:lnSpc>
              <a:buFont typeface="Wingdings" panose="05000000000000000000" pitchFamily="2" charset="2"/>
              <a:buChar char="v"/>
            </a:pPr>
            <a:r>
              <a:rPr lang="en-US" sz="2250" dirty="0">
                <a:latin typeface="Arial" panose="020B0604020202020204" pitchFamily="34" charset="0"/>
                <a:cs typeface="Arial" panose="020B0604020202020204" pitchFamily="34" charset="0"/>
              </a:rPr>
              <a:t>Retakes are available in October upon request of the student</a:t>
            </a:r>
          </a:p>
          <a:p>
            <a:pPr marL="285750" indent="-285750">
              <a:lnSpc>
                <a:spcPct val="150000"/>
              </a:lnSpc>
              <a:buFont typeface="Wingdings" panose="05000000000000000000" pitchFamily="2" charset="2"/>
              <a:buChar char="v"/>
            </a:pPr>
            <a:r>
              <a:rPr lang="en-US" sz="2250" dirty="0">
                <a:latin typeface="Arial" panose="020B0604020202020204" pitchFamily="34" charset="0"/>
                <a:cs typeface="Arial" panose="020B0604020202020204" pitchFamily="34" charset="0"/>
              </a:rPr>
              <a:t>There is a 25-month timeframe for the AICE diploma track</a:t>
            </a:r>
          </a:p>
          <a:p>
            <a:endParaRPr lang="en-US" dirty="0"/>
          </a:p>
        </p:txBody>
      </p:sp>
    </p:spTree>
    <p:extLst>
      <p:ext uri="{BB962C8B-B14F-4D97-AF65-F5344CB8AC3E}">
        <p14:creationId xmlns:p14="http://schemas.microsoft.com/office/powerpoint/2010/main" val="113297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08E4CD-99D3-4332-A544-F90F60109259}"/>
              </a:ext>
            </a:extLst>
          </p:cNvPr>
          <p:cNvPicPr>
            <a:picLocks noChangeAspect="1"/>
          </p:cNvPicPr>
          <p:nvPr/>
        </p:nvPicPr>
        <p:blipFill>
          <a:blip r:embed="rId2"/>
          <a:stretch>
            <a:fillRect/>
          </a:stretch>
        </p:blipFill>
        <p:spPr>
          <a:xfrm>
            <a:off x="3943350" y="4376679"/>
            <a:ext cx="3706202" cy="2151656"/>
          </a:xfrm>
          <a:prstGeom prst="rect">
            <a:avLst/>
          </a:prstGeom>
        </p:spPr>
      </p:pic>
      <p:sp>
        <p:nvSpPr>
          <p:cNvPr id="2" name="Slide Number Placeholder 1">
            <a:extLst>
              <a:ext uri="{FF2B5EF4-FFF2-40B4-BE49-F238E27FC236}">
                <a16:creationId xmlns:a16="http://schemas.microsoft.com/office/drawing/2014/main" id="{30DECDED-CA11-4769-906C-5305BBD7F018}"/>
              </a:ext>
            </a:extLst>
          </p:cNvPr>
          <p:cNvSpPr>
            <a:spLocks noGrp="1"/>
          </p:cNvSpPr>
          <p:nvPr>
            <p:ph type="sldNum" sz="quarter" idx="12"/>
          </p:nvPr>
        </p:nvSpPr>
        <p:spPr>
          <a:xfrm>
            <a:off x="10190331" y="9449745"/>
            <a:ext cx="706272" cy="603577"/>
          </a:xfrm>
        </p:spPr>
        <p:txBody>
          <a:bodyPr/>
          <a:lstStyle/>
          <a:p>
            <a:fld id="{330EA680-D336-4FF7-8B7A-9848BB0A1C32}" type="slidenum">
              <a:rPr lang="en-US" smtClean="0"/>
              <a:t>17</a:t>
            </a:fld>
            <a:endParaRPr lang="en-US" dirty="0"/>
          </a:p>
        </p:txBody>
      </p:sp>
      <p:sp>
        <p:nvSpPr>
          <p:cNvPr id="10" name="TextBox 9">
            <a:extLst>
              <a:ext uri="{FF2B5EF4-FFF2-40B4-BE49-F238E27FC236}">
                <a16:creationId xmlns:a16="http://schemas.microsoft.com/office/drawing/2014/main" id="{1E0F4303-9458-4D8D-A423-D7CC5233ED76}"/>
              </a:ext>
            </a:extLst>
          </p:cNvPr>
          <p:cNvSpPr txBox="1"/>
          <p:nvPr/>
        </p:nvSpPr>
        <p:spPr>
          <a:xfrm>
            <a:off x="190500" y="318668"/>
            <a:ext cx="11696700" cy="707886"/>
          </a:xfrm>
          <a:prstGeom prst="rect">
            <a:avLst/>
          </a:prstGeom>
          <a:noFill/>
        </p:spPr>
        <p:txBody>
          <a:bodyPr wrap="square" rtlCol="0">
            <a:spAutoFit/>
          </a:bodyPr>
          <a:lstStyle/>
          <a:p>
            <a:pPr algn="ct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all colleges accept AICE credit?</a:t>
            </a:r>
          </a:p>
        </p:txBody>
      </p:sp>
      <p:cxnSp>
        <p:nvCxnSpPr>
          <p:cNvPr id="12" name="Straight Connector 11">
            <a:extLst>
              <a:ext uri="{FF2B5EF4-FFF2-40B4-BE49-F238E27FC236}">
                <a16:creationId xmlns:a16="http://schemas.microsoft.com/office/drawing/2014/main" id="{E9CFF678-3DE6-416E-A3BF-0B203854B3C2}"/>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FACD73-E2AC-60DD-BA1E-CBF703823B89}"/>
              </a:ext>
            </a:extLst>
          </p:cNvPr>
          <p:cNvSpPr txBox="1"/>
          <p:nvPr/>
        </p:nvSpPr>
        <p:spPr>
          <a:xfrm>
            <a:off x="257176" y="1614486"/>
            <a:ext cx="11515724" cy="2459071"/>
          </a:xfrm>
          <a:prstGeom prst="rect">
            <a:avLst/>
          </a:prstGeom>
          <a:noFill/>
        </p:spPr>
        <p:txBody>
          <a:bodyPr wrap="square" rtlCol="0">
            <a:spAutoFit/>
          </a:bodyPr>
          <a:lstStyle/>
          <a:p>
            <a:pPr marL="285750" indent="-285750">
              <a:lnSpc>
                <a:spcPct val="2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More than 500 colleges and universities nationwide accept AICE credits</a:t>
            </a:r>
          </a:p>
          <a:p>
            <a:pPr marL="285750" indent="-285750">
              <a:lnSpc>
                <a:spcPct val="2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Each exam passed = college credit earned</a:t>
            </a:r>
          </a:p>
          <a:p>
            <a:pPr marL="285750" indent="-285750">
              <a:lnSpc>
                <a:spcPct val="2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All Florida colleges accept/award college credit for passing scores on AICE exams</a:t>
            </a:r>
          </a:p>
          <a:p>
            <a:pPr marL="285750" indent="-285750">
              <a:lnSpc>
                <a:spcPct val="2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Private and out-of-state colleges will have their own policy about credit-by-exam – CHECK!</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7B5C8DC-5B9F-FADA-AFC3-275A11687D6E}"/>
              </a:ext>
            </a:extLst>
          </p:cNvPr>
          <p:cNvPicPr>
            <a:picLocks noChangeAspect="1"/>
          </p:cNvPicPr>
          <p:nvPr/>
        </p:nvPicPr>
        <p:blipFill>
          <a:blip r:embed="rId3"/>
          <a:stretch>
            <a:fillRect/>
          </a:stretch>
        </p:blipFill>
        <p:spPr>
          <a:xfrm>
            <a:off x="10333206" y="4555994"/>
            <a:ext cx="1858794" cy="2263008"/>
          </a:xfrm>
          <a:prstGeom prst="rect">
            <a:avLst/>
          </a:prstGeom>
        </p:spPr>
      </p:pic>
    </p:spTree>
    <p:extLst>
      <p:ext uri="{BB962C8B-B14F-4D97-AF65-F5344CB8AC3E}">
        <p14:creationId xmlns:p14="http://schemas.microsoft.com/office/powerpoint/2010/main" val="24590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ECDED-CA11-4769-906C-5305BBD7F018}"/>
              </a:ext>
            </a:extLst>
          </p:cNvPr>
          <p:cNvSpPr>
            <a:spLocks noGrp="1"/>
          </p:cNvSpPr>
          <p:nvPr>
            <p:ph type="sldNum" sz="quarter" idx="12"/>
          </p:nvPr>
        </p:nvSpPr>
        <p:spPr>
          <a:xfrm>
            <a:off x="10190331" y="9449745"/>
            <a:ext cx="706272" cy="603577"/>
          </a:xfrm>
        </p:spPr>
        <p:txBody>
          <a:bodyPr/>
          <a:lstStyle/>
          <a:p>
            <a:fld id="{330EA680-D336-4FF7-8B7A-9848BB0A1C32}" type="slidenum">
              <a:rPr lang="en-US" smtClean="0"/>
              <a:t>18</a:t>
            </a:fld>
            <a:endParaRPr lang="en-US" dirty="0"/>
          </a:p>
        </p:txBody>
      </p:sp>
      <p:cxnSp>
        <p:nvCxnSpPr>
          <p:cNvPr id="12" name="Straight Connector 11">
            <a:extLst>
              <a:ext uri="{FF2B5EF4-FFF2-40B4-BE49-F238E27FC236}">
                <a16:creationId xmlns:a16="http://schemas.microsoft.com/office/drawing/2014/main" id="{E9CFF678-3DE6-416E-A3BF-0B203854B3C2}"/>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5C4F99E-DC79-4277-4430-93243EC020EF}"/>
              </a:ext>
            </a:extLst>
          </p:cNvPr>
          <p:cNvPicPr>
            <a:picLocks noChangeAspect="1"/>
          </p:cNvPicPr>
          <p:nvPr/>
        </p:nvPicPr>
        <p:blipFill>
          <a:blip r:embed="rId2"/>
          <a:stretch>
            <a:fillRect/>
          </a:stretch>
        </p:blipFill>
        <p:spPr>
          <a:xfrm>
            <a:off x="273156" y="581026"/>
            <a:ext cx="11665416" cy="5631918"/>
          </a:xfrm>
          <a:prstGeom prst="rect">
            <a:avLst/>
          </a:prstGeom>
        </p:spPr>
      </p:pic>
      <p:cxnSp>
        <p:nvCxnSpPr>
          <p:cNvPr id="4" name="Straight Connector 3">
            <a:extLst>
              <a:ext uri="{FF2B5EF4-FFF2-40B4-BE49-F238E27FC236}">
                <a16:creationId xmlns:a16="http://schemas.microsoft.com/office/drawing/2014/main" id="{F2223269-7361-8E4B-5A9B-B8E896137B64}"/>
              </a:ext>
            </a:extLst>
          </p:cNvPr>
          <p:cNvCxnSpPr/>
          <p:nvPr/>
        </p:nvCxnSpPr>
        <p:spPr>
          <a:xfrm>
            <a:off x="333375" y="3086100"/>
            <a:ext cx="11306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FC28B13-636D-3962-A84A-969B18AAE7A8}"/>
              </a:ext>
            </a:extLst>
          </p:cNvPr>
          <p:cNvCxnSpPr/>
          <p:nvPr/>
        </p:nvCxnSpPr>
        <p:spPr>
          <a:xfrm>
            <a:off x="273156" y="1543050"/>
            <a:ext cx="11306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90656A-E87D-D497-44E7-5B577EE2CDA3}"/>
              </a:ext>
            </a:extLst>
          </p:cNvPr>
          <p:cNvCxnSpPr/>
          <p:nvPr/>
        </p:nvCxnSpPr>
        <p:spPr>
          <a:xfrm>
            <a:off x="333375" y="5581650"/>
            <a:ext cx="1130617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03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FF28A-C25A-467D-B0FB-15D39B835DF2}"/>
              </a:ext>
            </a:extLst>
          </p:cNvPr>
          <p:cNvPicPr>
            <a:picLocks noChangeAspect="1"/>
          </p:cNvPicPr>
          <p:nvPr/>
        </p:nvPicPr>
        <p:blipFill>
          <a:blip r:embed="rId2"/>
          <a:stretch>
            <a:fillRect/>
          </a:stretch>
        </p:blipFill>
        <p:spPr>
          <a:xfrm>
            <a:off x="122459" y="1007269"/>
            <a:ext cx="5096255" cy="3384755"/>
          </a:xfrm>
          <a:prstGeom prst="rect">
            <a:avLst/>
          </a:prstGeom>
        </p:spPr>
      </p:pic>
      <p:sp>
        <p:nvSpPr>
          <p:cNvPr id="43" name="Text Placeholder 1">
            <a:extLst>
              <a:ext uri="{FF2B5EF4-FFF2-40B4-BE49-F238E27FC236}">
                <a16:creationId xmlns:a16="http://schemas.microsoft.com/office/drawing/2014/main" id="{EF8AFEF9-6AF3-42A3-AA37-79EA173B3F6B}"/>
              </a:ext>
            </a:extLst>
          </p:cNvPr>
          <p:cNvSpPr txBox="1">
            <a:spLocks/>
          </p:cNvSpPr>
          <p:nvPr/>
        </p:nvSpPr>
        <p:spPr>
          <a:xfrm>
            <a:off x="-3900358" y="2138627"/>
            <a:ext cx="5631370" cy="2575826"/>
          </a:xfrm>
          <a:prstGeom prst="rect">
            <a:avLst/>
          </a:prstGeom>
        </p:spPr>
        <p:txBody>
          <a:bodyPr vert="horz" lIns="0" tIns="40924" rIns="0" bIns="40924" rtlCol="0" anchor="t">
            <a:normAutofit/>
          </a:bodyPr>
          <a:lstStyle>
            <a:lvl1pPr marL="0" indent="0" algn="l" defTabSz="914400" rtl="0" eaLnBrk="1" latinLnBrk="0" hangingPunct="1">
              <a:lnSpc>
                <a:spcPts val="1800"/>
              </a:lnSpc>
              <a:spcBef>
                <a:spcPts val="1000"/>
              </a:spcBef>
              <a:buFont typeface="Arial" panose="020B0604020202020204" pitchFamily="34" charset="0"/>
              <a:buNone/>
              <a:defRPr sz="1100" b="0" i="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2pPr>
            <a:lvl3pPr marL="11430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3pPr>
            <a:lvl4pPr marL="16002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9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895"/>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Univers"/>
              <a:ea typeface="+mn-ea"/>
              <a:cs typeface="Arial" panose="020B0604020202020204" pitchFamily="34" charset="0"/>
            </a:endParaRPr>
          </a:p>
        </p:txBody>
      </p:sp>
      <p:grpSp>
        <p:nvGrpSpPr>
          <p:cNvPr id="13" name="Group 12">
            <a:extLst>
              <a:ext uri="{FF2B5EF4-FFF2-40B4-BE49-F238E27FC236}">
                <a16:creationId xmlns:a16="http://schemas.microsoft.com/office/drawing/2014/main" id="{FBE7FDD5-4ACE-4BAE-BC62-05E5E42A25FB}"/>
              </a:ext>
            </a:extLst>
          </p:cNvPr>
          <p:cNvGrpSpPr/>
          <p:nvPr/>
        </p:nvGrpSpPr>
        <p:grpSpPr>
          <a:xfrm>
            <a:off x="-3062862" y="2493845"/>
            <a:ext cx="2540096" cy="786947"/>
            <a:chOff x="-6419729" y="2647898"/>
            <a:chExt cx="3093530" cy="891873"/>
          </a:xfrm>
          <a:solidFill>
            <a:schemeClr val="accent3">
              <a:lumMod val="40000"/>
              <a:lumOff val="60000"/>
            </a:schemeClr>
          </a:solidFill>
        </p:grpSpPr>
        <p:sp>
          <p:nvSpPr>
            <p:cNvPr id="45" name="TextBox 44">
              <a:extLst>
                <a:ext uri="{FF2B5EF4-FFF2-40B4-BE49-F238E27FC236}">
                  <a16:creationId xmlns:a16="http://schemas.microsoft.com/office/drawing/2014/main" id="{6CBBF3DC-8AF0-44CD-A307-CC531DDAAF09}"/>
                </a:ext>
              </a:extLst>
            </p:cNvPr>
            <p:cNvSpPr txBox="1"/>
            <p:nvPr/>
          </p:nvSpPr>
          <p:spPr>
            <a:xfrm>
              <a:off x="-6419729" y="2647898"/>
              <a:ext cx="3093530" cy="891873"/>
            </a:xfrm>
            <a:prstGeom prst="rect">
              <a:avLst/>
            </a:prstGeom>
            <a:grpFill/>
            <a:ln>
              <a:solidFill>
                <a:srgbClr val="C00000"/>
              </a:solidFill>
            </a:ln>
            <a:effectLst>
              <a:outerShdw blurRad="50800" dist="38100" dir="2700000" algn="tl" rotWithShape="0">
                <a:prstClr val="black">
                  <a:alpha val="40000"/>
                </a:prstClr>
              </a:outerShdw>
            </a:effectLst>
          </p:spPr>
          <p:txBody>
            <a:bodyPr wrap="square">
              <a:spAutoFit/>
            </a:bodyPr>
            <a:lstStyle/>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High School</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1015 Tenth Street</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FL 32168</a:t>
              </a:r>
              <a:r>
                <a:rPr kumimoji="0" lang="en-US" sz="998"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a:t>
              </a:r>
            </a:p>
            <a:p>
              <a:pPr marL="0" marR="0" lvl="0" indent="0" algn="l" defTabSz="818538" rtl="0" eaLnBrk="1" fontAlgn="auto" latinLnBrk="0" hangingPunct="1">
                <a:lnSpc>
                  <a:spcPct val="100000"/>
                </a:lnSpc>
                <a:spcBef>
                  <a:spcPts val="0"/>
                </a:spcBef>
                <a:spcAft>
                  <a:spcPts val="0"/>
                </a:spcAft>
                <a:buClrTx/>
                <a:buSzTx/>
                <a:buFontTx/>
                <a:buNone/>
                <a:tabLst/>
                <a:defRPr/>
              </a:pPr>
              <a:endParaRPr kumimoji="0" lang="en-US" sz="61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9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Mr. Timothy Merrick, Principal</a:t>
              </a:r>
            </a:p>
          </p:txBody>
        </p:sp>
        <p:pic>
          <p:nvPicPr>
            <p:cNvPr id="47" name="Picture 12" descr="Address Icon png vector. 1000+ awesome free vector images, psd templates,  icons, photos, mock-ups and more! | Address icon, Icon, Vector images">
              <a:extLst>
                <a:ext uri="{FF2B5EF4-FFF2-40B4-BE49-F238E27FC236}">
                  <a16:creationId xmlns:a16="http://schemas.microsoft.com/office/drawing/2014/main" id="{EF6C4850-D03E-4349-AAE2-3CD6302767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339" y1="41518" x2="51339" y2="41518"/>
                        </a14:backgroundRemoval>
                      </a14:imgEffect>
                    </a14:imgLayer>
                  </a14:imgProps>
                </a:ext>
                <a:ext uri="{28A0092B-C50C-407E-A947-70E740481C1C}">
                  <a14:useLocalDpi xmlns:a14="http://schemas.microsoft.com/office/drawing/2010/main" val="0"/>
                </a:ext>
              </a:extLst>
            </a:blip>
            <a:srcRect l="17335" t="17979" r="23917" b="9118"/>
            <a:stretch/>
          </p:blipFill>
          <p:spPr bwMode="auto">
            <a:xfrm>
              <a:off x="-6400358" y="2653289"/>
              <a:ext cx="274731" cy="340927"/>
            </a:xfrm>
            <a:prstGeom prst="rect">
              <a:avLst/>
            </a:prstGeom>
            <a:grpFill/>
            <a:ln>
              <a:noFill/>
            </a:ln>
          </p:spPr>
        </p:pic>
      </p:grpSp>
      <p:grpSp>
        <p:nvGrpSpPr>
          <p:cNvPr id="62" name="Group 61">
            <a:extLst>
              <a:ext uri="{FF2B5EF4-FFF2-40B4-BE49-F238E27FC236}">
                <a16:creationId xmlns:a16="http://schemas.microsoft.com/office/drawing/2014/main" id="{70A17A45-34D6-4D7E-A73F-E46AB0E88112}"/>
              </a:ext>
            </a:extLst>
          </p:cNvPr>
          <p:cNvGrpSpPr/>
          <p:nvPr/>
        </p:nvGrpSpPr>
        <p:grpSpPr>
          <a:xfrm>
            <a:off x="-3004981" y="577363"/>
            <a:ext cx="2575805" cy="1050096"/>
            <a:chOff x="213668" y="5765655"/>
            <a:chExt cx="2710728" cy="1105102"/>
          </a:xfrm>
          <a:solidFill>
            <a:schemeClr val="accent4">
              <a:lumMod val="60000"/>
              <a:lumOff val="40000"/>
            </a:schemeClr>
          </a:solidFill>
        </p:grpSpPr>
        <p:sp>
          <p:nvSpPr>
            <p:cNvPr id="63" name="TextBox 62">
              <a:extLst>
                <a:ext uri="{FF2B5EF4-FFF2-40B4-BE49-F238E27FC236}">
                  <a16:creationId xmlns:a16="http://schemas.microsoft.com/office/drawing/2014/main" id="{F7D7B028-7224-46EB-8D48-60BC13B7ABC4}"/>
                </a:ext>
              </a:extLst>
            </p:cNvPr>
            <p:cNvSpPr txBox="1"/>
            <p:nvPr/>
          </p:nvSpPr>
          <p:spPr>
            <a:xfrm>
              <a:off x="213668" y="5765655"/>
              <a:ext cx="2710728" cy="1105102"/>
            </a:xfrm>
            <a:prstGeom prst="rect">
              <a:avLst/>
            </a:prstGeom>
            <a:grp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Susan Zona, </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Cambridge AICE Coordinator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ext.38723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swona@volusia.k12.fl.us</a:t>
              </a:r>
            </a:p>
          </p:txBody>
        </p:sp>
        <p:pic>
          <p:nvPicPr>
            <p:cNvPr id="64" name="Picture 4" descr="Bubble with phone icon Royalty Free Vector Image">
              <a:extLst>
                <a:ext uri="{FF2B5EF4-FFF2-40B4-BE49-F238E27FC236}">
                  <a16:creationId xmlns:a16="http://schemas.microsoft.com/office/drawing/2014/main" id="{07FA9361-AFBD-4AF6-BB4C-293F5BEF92C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grpFill/>
          </p:spPr>
        </p:pic>
        <p:pic>
          <p:nvPicPr>
            <p:cNvPr id="65" name="Picture 10" descr="Email vector icon isolated on transparent background, Email logo concept Stock Vector - 109059520">
              <a:extLst>
                <a:ext uri="{FF2B5EF4-FFF2-40B4-BE49-F238E27FC236}">
                  <a16:creationId xmlns:a16="http://schemas.microsoft.com/office/drawing/2014/main" id="{24CAE3A1-180E-4271-BACF-CF0BC49F0C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grpFill/>
          </p:spPr>
        </p:pic>
      </p:grpSp>
      <p:grpSp>
        <p:nvGrpSpPr>
          <p:cNvPr id="67" name="Group 66">
            <a:extLst>
              <a:ext uri="{FF2B5EF4-FFF2-40B4-BE49-F238E27FC236}">
                <a16:creationId xmlns:a16="http://schemas.microsoft.com/office/drawing/2014/main" id="{67975DFF-B7BC-43ED-BB22-06042620806B}"/>
              </a:ext>
            </a:extLst>
          </p:cNvPr>
          <p:cNvGrpSpPr/>
          <p:nvPr/>
        </p:nvGrpSpPr>
        <p:grpSpPr>
          <a:xfrm>
            <a:off x="-2695668" y="5117063"/>
            <a:ext cx="2344353" cy="1050096"/>
            <a:chOff x="213668" y="5765655"/>
            <a:chExt cx="2710728" cy="1105102"/>
          </a:xfrm>
          <a:solidFill>
            <a:schemeClr val="accent4">
              <a:lumMod val="60000"/>
              <a:lumOff val="40000"/>
            </a:schemeClr>
          </a:solidFill>
        </p:grpSpPr>
        <p:sp>
          <p:nvSpPr>
            <p:cNvPr id="68" name="TextBox 67">
              <a:extLst>
                <a:ext uri="{FF2B5EF4-FFF2-40B4-BE49-F238E27FC236}">
                  <a16:creationId xmlns:a16="http://schemas.microsoft.com/office/drawing/2014/main" id="{DA31D0C6-E632-49D4-81A1-D452050BE48D}"/>
                </a:ext>
              </a:extLst>
            </p:cNvPr>
            <p:cNvSpPr txBox="1"/>
            <p:nvPr/>
          </p:nvSpPr>
          <p:spPr>
            <a:xfrm>
              <a:off x="213668" y="5765655"/>
              <a:ext cx="2710728" cy="1105102"/>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Jewel Johnson</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AICE Counselor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ext.38544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jljohnso@volusia.k12.fl.us</a:t>
              </a:r>
            </a:p>
          </p:txBody>
        </p:sp>
        <p:pic>
          <p:nvPicPr>
            <p:cNvPr id="69" name="Picture 4" descr="Bubble with phone icon Royalty Free Vector Image">
              <a:extLst>
                <a:ext uri="{FF2B5EF4-FFF2-40B4-BE49-F238E27FC236}">
                  <a16:creationId xmlns:a16="http://schemas.microsoft.com/office/drawing/2014/main" id="{E6DDA91C-41DA-42AF-8233-1280E8D551A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noFill/>
          </p:spPr>
        </p:pic>
        <p:pic>
          <p:nvPicPr>
            <p:cNvPr id="70" name="Picture 10" descr="Email vector icon isolated on transparent background, Email logo concept Stock Vector - 109059520">
              <a:extLst>
                <a:ext uri="{FF2B5EF4-FFF2-40B4-BE49-F238E27FC236}">
                  <a16:creationId xmlns:a16="http://schemas.microsoft.com/office/drawing/2014/main" id="{E5D157E8-A73F-486A-934C-70CE1E498AC7}"/>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noFill/>
          </p:spPr>
        </p:pic>
      </p:grpSp>
      <p:pic>
        <p:nvPicPr>
          <p:cNvPr id="7" name="Picture 6">
            <a:extLst>
              <a:ext uri="{FF2B5EF4-FFF2-40B4-BE49-F238E27FC236}">
                <a16:creationId xmlns:a16="http://schemas.microsoft.com/office/drawing/2014/main" id="{D8ED8544-FA01-44E8-BDF0-576FA822A8B3}"/>
              </a:ext>
            </a:extLst>
          </p:cNvPr>
          <p:cNvPicPr>
            <a:picLocks noChangeAspect="1"/>
          </p:cNvPicPr>
          <p:nvPr/>
        </p:nvPicPr>
        <p:blipFill rotWithShape="1">
          <a:blip r:embed="rId9"/>
          <a:srcRect l="19348" r="21866" b="-1"/>
          <a:stretch/>
        </p:blipFill>
        <p:spPr>
          <a:xfrm>
            <a:off x="7087221" y="976100"/>
            <a:ext cx="4982320" cy="3384755"/>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68D30E36-B5E4-49F0-8F01-975847229043}"/>
              </a:ext>
            </a:extLst>
          </p:cNvPr>
          <p:cNvPicPr>
            <a:picLocks noChangeAspect="1"/>
          </p:cNvPicPr>
          <p:nvPr/>
        </p:nvPicPr>
        <p:blipFill>
          <a:blip r:embed="rId10"/>
          <a:stretch>
            <a:fillRect/>
          </a:stretch>
        </p:blipFill>
        <p:spPr>
          <a:xfrm>
            <a:off x="1074935" y="-3265"/>
            <a:ext cx="1515182" cy="2069052"/>
          </a:xfrm>
          <a:prstGeom prst="rect">
            <a:avLst/>
          </a:prstGeom>
        </p:spPr>
      </p:pic>
      <p:sp>
        <p:nvSpPr>
          <p:cNvPr id="3" name="Rectangle 2">
            <a:extLst>
              <a:ext uri="{FF2B5EF4-FFF2-40B4-BE49-F238E27FC236}">
                <a16:creationId xmlns:a16="http://schemas.microsoft.com/office/drawing/2014/main" id="{37CBD89A-2343-4374-9904-B38700EEFEC1}"/>
              </a:ext>
            </a:extLst>
          </p:cNvPr>
          <p:cNvSpPr/>
          <p:nvPr/>
        </p:nvSpPr>
        <p:spPr>
          <a:xfrm>
            <a:off x="4591879" y="2593871"/>
            <a:ext cx="3150704" cy="4241164"/>
          </a:xfrm>
          <a:prstGeom prst="rect">
            <a:avLst/>
          </a:prstGeom>
          <a:solidFill>
            <a:srgbClr val="C0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527772" y="2649011"/>
            <a:ext cx="3150704" cy="2901694"/>
          </a:xfrm>
        </p:spPr>
        <p:txBody>
          <a:bodyPr anchor="b">
            <a:normAutofit/>
          </a:bodyPr>
          <a:lstStyle/>
          <a:p>
            <a:pPr algn="ctr"/>
            <a:r>
              <a:rPr lang="en-US" sz="3794" b="1" dirty="0">
                <a:solidFill>
                  <a:schemeClr val="bg1"/>
                </a:solidFill>
              </a:rPr>
              <a:t>Communication</a:t>
            </a:r>
          </a:p>
        </p:txBody>
      </p:sp>
      <p:pic>
        <p:nvPicPr>
          <p:cNvPr id="12" name="Picture 11">
            <a:extLst>
              <a:ext uri="{FF2B5EF4-FFF2-40B4-BE49-F238E27FC236}">
                <a16:creationId xmlns:a16="http://schemas.microsoft.com/office/drawing/2014/main" id="{DBCB42FE-5044-4E2F-ACBE-5CFD5FDA7A8E}"/>
              </a:ext>
            </a:extLst>
          </p:cNvPr>
          <p:cNvPicPr>
            <a:picLocks noChangeAspect="1"/>
          </p:cNvPicPr>
          <p:nvPr/>
        </p:nvPicPr>
        <p:blipFill>
          <a:blip r:embed="rId11"/>
          <a:stretch>
            <a:fillRect/>
          </a:stretch>
        </p:blipFill>
        <p:spPr>
          <a:xfrm>
            <a:off x="9647278" y="348976"/>
            <a:ext cx="1155018" cy="1555603"/>
          </a:xfrm>
          <a:prstGeom prst="rect">
            <a:avLst/>
          </a:prstGeom>
        </p:spPr>
      </p:pic>
    </p:spTree>
    <p:extLst>
      <p:ext uri="{BB962C8B-B14F-4D97-AF65-F5344CB8AC3E}">
        <p14:creationId xmlns:p14="http://schemas.microsoft.com/office/powerpoint/2010/main" val="3489138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FF28A-C25A-467D-B0FB-15D39B835DF2}"/>
              </a:ext>
            </a:extLst>
          </p:cNvPr>
          <p:cNvPicPr>
            <a:picLocks noChangeAspect="1"/>
          </p:cNvPicPr>
          <p:nvPr/>
        </p:nvPicPr>
        <p:blipFill>
          <a:blip r:embed="rId2"/>
          <a:stretch>
            <a:fillRect/>
          </a:stretch>
        </p:blipFill>
        <p:spPr>
          <a:xfrm>
            <a:off x="122459" y="1007269"/>
            <a:ext cx="5096255" cy="3384755"/>
          </a:xfrm>
          <a:prstGeom prst="rect">
            <a:avLst/>
          </a:prstGeom>
        </p:spPr>
      </p:pic>
      <p:sp>
        <p:nvSpPr>
          <p:cNvPr id="43" name="Text Placeholder 1">
            <a:extLst>
              <a:ext uri="{FF2B5EF4-FFF2-40B4-BE49-F238E27FC236}">
                <a16:creationId xmlns:a16="http://schemas.microsoft.com/office/drawing/2014/main" id="{EF8AFEF9-6AF3-42A3-AA37-79EA173B3F6B}"/>
              </a:ext>
            </a:extLst>
          </p:cNvPr>
          <p:cNvSpPr txBox="1">
            <a:spLocks/>
          </p:cNvSpPr>
          <p:nvPr/>
        </p:nvSpPr>
        <p:spPr>
          <a:xfrm>
            <a:off x="-3900358" y="2138627"/>
            <a:ext cx="5631370" cy="2575826"/>
          </a:xfrm>
          <a:prstGeom prst="rect">
            <a:avLst/>
          </a:prstGeom>
        </p:spPr>
        <p:txBody>
          <a:bodyPr vert="horz" lIns="0" tIns="40924" rIns="0" bIns="40924" rtlCol="0" anchor="t">
            <a:normAutofit/>
          </a:bodyPr>
          <a:lstStyle>
            <a:lvl1pPr marL="0" indent="0" algn="l" defTabSz="914400" rtl="0" eaLnBrk="1" latinLnBrk="0" hangingPunct="1">
              <a:lnSpc>
                <a:spcPts val="1800"/>
              </a:lnSpc>
              <a:spcBef>
                <a:spcPts val="1000"/>
              </a:spcBef>
              <a:buFont typeface="Arial" panose="020B0604020202020204" pitchFamily="34" charset="0"/>
              <a:buNone/>
              <a:defRPr sz="1100" b="0" i="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2pPr>
            <a:lvl3pPr marL="11430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3pPr>
            <a:lvl4pPr marL="16002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9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895"/>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Univers"/>
              <a:ea typeface="+mn-ea"/>
              <a:cs typeface="Arial" panose="020B0604020202020204" pitchFamily="34" charset="0"/>
            </a:endParaRPr>
          </a:p>
        </p:txBody>
      </p:sp>
      <p:grpSp>
        <p:nvGrpSpPr>
          <p:cNvPr id="13" name="Group 12">
            <a:extLst>
              <a:ext uri="{FF2B5EF4-FFF2-40B4-BE49-F238E27FC236}">
                <a16:creationId xmlns:a16="http://schemas.microsoft.com/office/drawing/2014/main" id="{FBE7FDD5-4ACE-4BAE-BC62-05E5E42A25FB}"/>
              </a:ext>
            </a:extLst>
          </p:cNvPr>
          <p:cNvGrpSpPr/>
          <p:nvPr/>
        </p:nvGrpSpPr>
        <p:grpSpPr>
          <a:xfrm>
            <a:off x="-3062862" y="2493845"/>
            <a:ext cx="2540096" cy="786947"/>
            <a:chOff x="-6419729" y="2647898"/>
            <a:chExt cx="3093530" cy="891873"/>
          </a:xfrm>
          <a:solidFill>
            <a:schemeClr val="accent3">
              <a:lumMod val="40000"/>
              <a:lumOff val="60000"/>
            </a:schemeClr>
          </a:solidFill>
        </p:grpSpPr>
        <p:sp>
          <p:nvSpPr>
            <p:cNvPr id="45" name="TextBox 44">
              <a:extLst>
                <a:ext uri="{FF2B5EF4-FFF2-40B4-BE49-F238E27FC236}">
                  <a16:creationId xmlns:a16="http://schemas.microsoft.com/office/drawing/2014/main" id="{6CBBF3DC-8AF0-44CD-A307-CC531DDAAF09}"/>
                </a:ext>
              </a:extLst>
            </p:cNvPr>
            <p:cNvSpPr txBox="1"/>
            <p:nvPr/>
          </p:nvSpPr>
          <p:spPr>
            <a:xfrm>
              <a:off x="-6419729" y="2647898"/>
              <a:ext cx="3093530" cy="891873"/>
            </a:xfrm>
            <a:prstGeom prst="rect">
              <a:avLst/>
            </a:prstGeom>
            <a:grpFill/>
            <a:ln>
              <a:solidFill>
                <a:srgbClr val="C00000"/>
              </a:solidFill>
            </a:ln>
            <a:effectLst>
              <a:outerShdw blurRad="50800" dist="38100" dir="2700000" algn="tl" rotWithShape="0">
                <a:prstClr val="black">
                  <a:alpha val="40000"/>
                </a:prstClr>
              </a:outerShdw>
            </a:effectLst>
          </p:spPr>
          <p:txBody>
            <a:bodyPr wrap="square">
              <a:spAutoFit/>
            </a:bodyPr>
            <a:lstStyle/>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High School</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1015 Tenth Street</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FL 32168</a:t>
              </a:r>
              <a:r>
                <a:rPr kumimoji="0" lang="en-US" sz="998"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a:t>
              </a:r>
            </a:p>
            <a:p>
              <a:pPr marL="0" marR="0" lvl="0" indent="0" algn="l" defTabSz="818538" rtl="0" eaLnBrk="1" fontAlgn="auto" latinLnBrk="0" hangingPunct="1">
                <a:lnSpc>
                  <a:spcPct val="100000"/>
                </a:lnSpc>
                <a:spcBef>
                  <a:spcPts val="0"/>
                </a:spcBef>
                <a:spcAft>
                  <a:spcPts val="0"/>
                </a:spcAft>
                <a:buClrTx/>
                <a:buSzTx/>
                <a:buFontTx/>
                <a:buNone/>
                <a:tabLst/>
                <a:defRPr/>
              </a:pPr>
              <a:endParaRPr kumimoji="0" lang="en-US" sz="61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9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Mr. Timothy Merrick, Principal</a:t>
              </a:r>
            </a:p>
          </p:txBody>
        </p:sp>
        <p:pic>
          <p:nvPicPr>
            <p:cNvPr id="47" name="Picture 12" descr="Address Icon png vector. 1000+ awesome free vector images, psd templates,  icons, photos, mock-ups and more! | Address icon, Icon, Vector images">
              <a:extLst>
                <a:ext uri="{FF2B5EF4-FFF2-40B4-BE49-F238E27FC236}">
                  <a16:creationId xmlns:a16="http://schemas.microsoft.com/office/drawing/2014/main" id="{EF6C4850-D03E-4349-AAE2-3CD6302767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339" y1="41518" x2="51339" y2="41518"/>
                        </a14:backgroundRemoval>
                      </a14:imgEffect>
                    </a14:imgLayer>
                  </a14:imgProps>
                </a:ext>
                <a:ext uri="{28A0092B-C50C-407E-A947-70E740481C1C}">
                  <a14:useLocalDpi xmlns:a14="http://schemas.microsoft.com/office/drawing/2010/main" val="0"/>
                </a:ext>
              </a:extLst>
            </a:blip>
            <a:srcRect l="17335" t="17979" r="23917" b="9118"/>
            <a:stretch/>
          </p:blipFill>
          <p:spPr bwMode="auto">
            <a:xfrm>
              <a:off x="-6400358" y="2653289"/>
              <a:ext cx="274731" cy="340927"/>
            </a:xfrm>
            <a:prstGeom prst="rect">
              <a:avLst/>
            </a:prstGeom>
            <a:grpFill/>
            <a:ln>
              <a:noFill/>
            </a:ln>
          </p:spPr>
        </p:pic>
      </p:grpSp>
      <p:grpSp>
        <p:nvGrpSpPr>
          <p:cNvPr id="62" name="Group 61">
            <a:extLst>
              <a:ext uri="{FF2B5EF4-FFF2-40B4-BE49-F238E27FC236}">
                <a16:creationId xmlns:a16="http://schemas.microsoft.com/office/drawing/2014/main" id="{70A17A45-34D6-4D7E-A73F-E46AB0E88112}"/>
              </a:ext>
            </a:extLst>
          </p:cNvPr>
          <p:cNvGrpSpPr/>
          <p:nvPr/>
        </p:nvGrpSpPr>
        <p:grpSpPr>
          <a:xfrm>
            <a:off x="-3004981" y="577363"/>
            <a:ext cx="2575805" cy="1050096"/>
            <a:chOff x="213668" y="5765655"/>
            <a:chExt cx="2710728" cy="1105102"/>
          </a:xfrm>
          <a:solidFill>
            <a:schemeClr val="accent4">
              <a:lumMod val="60000"/>
              <a:lumOff val="40000"/>
            </a:schemeClr>
          </a:solidFill>
        </p:grpSpPr>
        <p:sp>
          <p:nvSpPr>
            <p:cNvPr id="63" name="TextBox 62">
              <a:extLst>
                <a:ext uri="{FF2B5EF4-FFF2-40B4-BE49-F238E27FC236}">
                  <a16:creationId xmlns:a16="http://schemas.microsoft.com/office/drawing/2014/main" id="{F7D7B028-7224-46EB-8D48-60BC13B7ABC4}"/>
                </a:ext>
              </a:extLst>
            </p:cNvPr>
            <p:cNvSpPr txBox="1"/>
            <p:nvPr/>
          </p:nvSpPr>
          <p:spPr>
            <a:xfrm>
              <a:off x="213668" y="5765655"/>
              <a:ext cx="2710728" cy="1105102"/>
            </a:xfrm>
            <a:prstGeom prst="rect">
              <a:avLst/>
            </a:prstGeom>
            <a:grp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Susan Zona, </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Cambridge AICE Coordinator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ext.38723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swona@volusia.k12.fl.us</a:t>
              </a:r>
            </a:p>
          </p:txBody>
        </p:sp>
        <p:pic>
          <p:nvPicPr>
            <p:cNvPr id="64" name="Picture 4" descr="Bubble with phone icon Royalty Free Vector Image">
              <a:extLst>
                <a:ext uri="{FF2B5EF4-FFF2-40B4-BE49-F238E27FC236}">
                  <a16:creationId xmlns:a16="http://schemas.microsoft.com/office/drawing/2014/main" id="{07FA9361-AFBD-4AF6-BB4C-293F5BEF92C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grpFill/>
          </p:spPr>
        </p:pic>
        <p:pic>
          <p:nvPicPr>
            <p:cNvPr id="65" name="Picture 10" descr="Email vector icon isolated on transparent background, Email logo concept Stock Vector - 109059520">
              <a:extLst>
                <a:ext uri="{FF2B5EF4-FFF2-40B4-BE49-F238E27FC236}">
                  <a16:creationId xmlns:a16="http://schemas.microsoft.com/office/drawing/2014/main" id="{24CAE3A1-180E-4271-BACF-CF0BC49F0C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grpFill/>
          </p:spPr>
        </p:pic>
      </p:grpSp>
      <p:pic>
        <p:nvPicPr>
          <p:cNvPr id="7" name="Picture 6">
            <a:extLst>
              <a:ext uri="{FF2B5EF4-FFF2-40B4-BE49-F238E27FC236}">
                <a16:creationId xmlns:a16="http://schemas.microsoft.com/office/drawing/2014/main" id="{D8ED8544-FA01-44E8-BDF0-576FA822A8B3}"/>
              </a:ext>
            </a:extLst>
          </p:cNvPr>
          <p:cNvPicPr>
            <a:picLocks noChangeAspect="1"/>
          </p:cNvPicPr>
          <p:nvPr/>
        </p:nvPicPr>
        <p:blipFill rotWithShape="1">
          <a:blip r:embed="rId9"/>
          <a:srcRect l="19348" r="21866" b="-1"/>
          <a:stretch/>
        </p:blipFill>
        <p:spPr>
          <a:xfrm>
            <a:off x="7087221" y="976100"/>
            <a:ext cx="4982320" cy="3384755"/>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68D30E36-B5E4-49F0-8F01-975847229043}"/>
              </a:ext>
            </a:extLst>
          </p:cNvPr>
          <p:cNvPicPr>
            <a:picLocks noChangeAspect="1"/>
          </p:cNvPicPr>
          <p:nvPr/>
        </p:nvPicPr>
        <p:blipFill>
          <a:blip r:embed="rId10"/>
          <a:stretch>
            <a:fillRect/>
          </a:stretch>
        </p:blipFill>
        <p:spPr>
          <a:xfrm>
            <a:off x="1074935" y="-3265"/>
            <a:ext cx="1515182" cy="2069052"/>
          </a:xfrm>
          <a:prstGeom prst="rect">
            <a:avLst/>
          </a:prstGeom>
        </p:spPr>
      </p:pic>
      <p:sp>
        <p:nvSpPr>
          <p:cNvPr id="3" name="Rectangle 2">
            <a:extLst>
              <a:ext uri="{FF2B5EF4-FFF2-40B4-BE49-F238E27FC236}">
                <a16:creationId xmlns:a16="http://schemas.microsoft.com/office/drawing/2014/main" id="{37CBD89A-2343-4374-9904-B38700EEFEC1}"/>
              </a:ext>
            </a:extLst>
          </p:cNvPr>
          <p:cNvSpPr/>
          <p:nvPr/>
        </p:nvSpPr>
        <p:spPr>
          <a:xfrm>
            <a:off x="4904746" y="2593871"/>
            <a:ext cx="2492647" cy="4241164"/>
          </a:xfrm>
          <a:prstGeom prst="rect">
            <a:avLst/>
          </a:prstGeom>
          <a:solidFill>
            <a:srgbClr val="C0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753783" y="3045763"/>
            <a:ext cx="2794571" cy="2901694"/>
          </a:xfrm>
        </p:spPr>
        <p:txBody>
          <a:bodyPr anchor="b">
            <a:normAutofit/>
          </a:bodyPr>
          <a:lstStyle/>
          <a:p>
            <a:pPr algn="ctr"/>
            <a:r>
              <a:rPr lang="en-US" sz="3600" b="1" dirty="0">
                <a:solidFill>
                  <a:schemeClr val="bg1"/>
                </a:solidFill>
              </a:rPr>
              <a:t>Introductions</a:t>
            </a:r>
          </a:p>
        </p:txBody>
      </p:sp>
      <p:pic>
        <p:nvPicPr>
          <p:cNvPr id="12" name="Picture 11">
            <a:extLst>
              <a:ext uri="{FF2B5EF4-FFF2-40B4-BE49-F238E27FC236}">
                <a16:creationId xmlns:a16="http://schemas.microsoft.com/office/drawing/2014/main" id="{DBCB42FE-5044-4E2F-ACBE-5CFD5FDA7A8E}"/>
              </a:ext>
            </a:extLst>
          </p:cNvPr>
          <p:cNvPicPr>
            <a:picLocks noChangeAspect="1"/>
          </p:cNvPicPr>
          <p:nvPr/>
        </p:nvPicPr>
        <p:blipFill>
          <a:blip r:embed="rId11"/>
          <a:stretch>
            <a:fillRect/>
          </a:stretch>
        </p:blipFill>
        <p:spPr>
          <a:xfrm>
            <a:off x="9647278" y="348976"/>
            <a:ext cx="1155018" cy="1555603"/>
          </a:xfrm>
          <a:prstGeom prst="rect">
            <a:avLst/>
          </a:prstGeom>
        </p:spPr>
      </p:pic>
    </p:spTree>
    <p:extLst>
      <p:ext uri="{BB962C8B-B14F-4D97-AF65-F5344CB8AC3E}">
        <p14:creationId xmlns:p14="http://schemas.microsoft.com/office/powerpoint/2010/main" val="3214402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346B9B-D58D-496E-BF76-1FAA78C6FE09}"/>
              </a:ext>
            </a:extLst>
          </p:cNvPr>
          <p:cNvSpPr txBox="1"/>
          <p:nvPr/>
        </p:nvSpPr>
        <p:spPr>
          <a:xfrm>
            <a:off x="238539" y="388921"/>
            <a:ext cx="11820544" cy="913135"/>
          </a:xfrm>
          <a:prstGeom prst="rect">
            <a:avLst/>
          </a:prstGeom>
          <a:noFill/>
        </p:spPr>
        <p:txBody>
          <a:bodyPr wrap="square" rtlCol="0">
            <a:spAutoFit/>
          </a:bodyPr>
          <a:lstStyle/>
          <a:p>
            <a:pPr algn="ctr" defTabSz="824546">
              <a:defRPr/>
            </a:pPr>
            <a:r>
              <a:rPr lang="en-US" sz="4978" b="1" dirty="0">
                <a:solidFill>
                  <a:srgbClr val="C00000"/>
                </a:solidFill>
                <a:effectLst>
                  <a:outerShdw blurRad="38100" dist="38100" dir="2700000" algn="tl">
                    <a:srgbClr val="000000">
                      <a:alpha val="43137"/>
                    </a:srgbClr>
                  </a:outerShdw>
                </a:effectLst>
                <a:latin typeface="Perpetua" panose="02020502060401020303" pitchFamily="18" charset="0"/>
              </a:rPr>
              <a:t>   “</a:t>
            </a: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 in the loop”</a:t>
            </a:r>
            <a:endParaRPr lang="en-US"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824546">
              <a:defRPr/>
            </a:pPr>
            <a:endParaRPr lang="en-US" sz="356" b="1" dirty="0">
              <a:solidFill>
                <a:srgbClr val="000000"/>
              </a:solidFill>
              <a:latin typeface="Perpetua" panose="02020502060401020303" pitchFamily="18" charset="0"/>
            </a:endParaRPr>
          </a:p>
        </p:txBody>
      </p:sp>
      <p:grpSp>
        <p:nvGrpSpPr>
          <p:cNvPr id="20" name="Group 19">
            <a:extLst>
              <a:ext uri="{FF2B5EF4-FFF2-40B4-BE49-F238E27FC236}">
                <a16:creationId xmlns:a16="http://schemas.microsoft.com/office/drawing/2014/main" id="{46F039EF-2EED-4048-9B17-E03498D07879}"/>
              </a:ext>
            </a:extLst>
          </p:cNvPr>
          <p:cNvGrpSpPr/>
          <p:nvPr/>
        </p:nvGrpSpPr>
        <p:grpSpPr>
          <a:xfrm>
            <a:off x="16508626" y="3613276"/>
            <a:ext cx="1346126" cy="1877603"/>
            <a:chOff x="7349064" y="376116"/>
            <a:chExt cx="1231515" cy="1635116"/>
          </a:xfrm>
        </p:grpSpPr>
        <p:pic>
          <p:nvPicPr>
            <p:cNvPr id="21" name="Picture 20">
              <a:extLst>
                <a:ext uri="{FF2B5EF4-FFF2-40B4-BE49-F238E27FC236}">
                  <a16:creationId xmlns:a16="http://schemas.microsoft.com/office/drawing/2014/main" id="{B84104A2-28D5-4DAA-9092-97EE87D65B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349064" y="596684"/>
              <a:ext cx="1223658" cy="1414548"/>
            </a:xfrm>
            <a:prstGeom prst="rect">
              <a:avLst/>
            </a:prstGeom>
          </p:spPr>
        </p:pic>
        <p:sp>
          <p:nvSpPr>
            <p:cNvPr id="22" name="TextBox 21">
              <a:extLst>
                <a:ext uri="{FF2B5EF4-FFF2-40B4-BE49-F238E27FC236}">
                  <a16:creationId xmlns:a16="http://schemas.microsoft.com/office/drawing/2014/main" id="{27A7BE17-33C8-4C37-8562-26615C875B76}"/>
                </a:ext>
              </a:extLst>
            </p:cNvPr>
            <p:cNvSpPr txBox="1"/>
            <p:nvPr/>
          </p:nvSpPr>
          <p:spPr>
            <a:xfrm>
              <a:off x="7356921" y="376116"/>
              <a:ext cx="1223658" cy="515396"/>
            </a:xfrm>
            <a:prstGeom prst="rect">
              <a:avLst/>
            </a:prstGeom>
            <a:solidFill>
              <a:srgbClr val="FFFFFF"/>
            </a:solidFill>
          </p:spPr>
          <p:txBody>
            <a:bodyPr wrap="square" rtlCol="0">
              <a:spAutoFit/>
            </a:bodyPr>
            <a:lstStyle/>
            <a:p>
              <a:pPr algn="ctr" defTabSz="824546">
                <a:defRPr/>
              </a:pPr>
              <a:r>
                <a:rPr lang="en-US" sz="1623" b="1" kern="0" dirty="0">
                  <a:solidFill>
                    <a:srgbClr val="2C2C2C"/>
                  </a:solidFill>
                  <a:latin typeface="Bookman Old Style" panose="02050604050505020204" pitchFamily="18" charset="0"/>
                </a:rPr>
                <a:t>CAMBRIDGE</a:t>
              </a:r>
            </a:p>
          </p:txBody>
        </p:sp>
      </p:grpSp>
      <p:sp>
        <p:nvSpPr>
          <p:cNvPr id="3" name="Slide Number Placeholder 2">
            <a:extLst>
              <a:ext uri="{FF2B5EF4-FFF2-40B4-BE49-F238E27FC236}">
                <a16:creationId xmlns:a16="http://schemas.microsoft.com/office/drawing/2014/main" id="{2F5E232E-1ACB-4B00-9A11-2ABECC0B0D75}"/>
              </a:ext>
            </a:extLst>
          </p:cNvPr>
          <p:cNvSpPr>
            <a:spLocks noGrp="1"/>
          </p:cNvSpPr>
          <p:nvPr>
            <p:ph type="sldNum" sz="quarter" idx="12"/>
          </p:nvPr>
        </p:nvSpPr>
        <p:spPr>
          <a:xfrm>
            <a:off x="10020490" y="9449744"/>
            <a:ext cx="876112" cy="737468"/>
          </a:xfrm>
        </p:spPr>
        <p:txBody>
          <a:bodyPr/>
          <a:lstStyle/>
          <a:p>
            <a:fld id="{330EA680-D336-4FF7-8B7A-9848BB0A1C32}" type="slidenum">
              <a:rPr lang="en-US" smtClean="0"/>
              <a:t>20</a:t>
            </a:fld>
            <a:endParaRPr lang="en-US" dirty="0"/>
          </a:p>
        </p:txBody>
      </p:sp>
      <p:cxnSp>
        <p:nvCxnSpPr>
          <p:cNvPr id="15" name="Straight Connector 14">
            <a:extLst>
              <a:ext uri="{FF2B5EF4-FFF2-40B4-BE49-F238E27FC236}">
                <a16:creationId xmlns:a16="http://schemas.microsoft.com/office/drawing/2014/main" id="{EFB71B06-4D66-47CD-9BDB-EFDFF8607B77}"/>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56C003-FBB1-CD60-83FC-000CA12FCDF3}"/>
              </a:ext>
            </a:extLst>
          </p:cNvPr>
          <p:cNvSpPr txBox="1"/>
          <p:nvPr/>
        </p:nvSpPr>
        <p:spPr>
          <a:xfrm>
            <a:off x="430491" y="1729409"/>
            <a:ext cx="11331017" cy="3337645"/>
          </a:xfrm>
          <a:prstGeom prst="rect">
            <a:avLst/>
          </a:prstGeom>
          <a:noFill/>
        </p:spPr>
        <p:txBody>
          <a:bodyPr wrap="square" rtlCol="0">
            <a:spAutoFit/>
          </a:bodyPr>
          <a:lstStyle/>
          <a:p>
            <a:pPr marR="0" lvl="0" defTabSz="914400" rtl="0" eaLnBrk="1" fontAlgn="auto" latinLnBrk="0" hangingPunct="1">
              <a:lnSpc>
                <a:spcPct val="107000"/>
              </a:lnSpc>
              <a:spcBef>
                <a:spcPts val="0"/>
              </a:spcBef>
              <a:spcAft>
                <a:spcPts val="0"/>
              </a:spcAft>
              <a:buClr>
                <a:srgbClr val="000000"/>
              </a:buClr>
              <a:buSzPct val="100000"/>
              <a:tabLst/>
              <a:defRPr/>
            </a:pPr>
            <a:r>
              <a:rPr lang="en-US" sz="4000"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Email – Students check email daily</a:t>
            </a:r>
          </a:p>
          <a:p>
            <a:pPr marL="742950" marR="0" lvl="0" indent="-742950" defTabSz="914400" rtl="0" eaLnBrk="1" fontAlgn="auto" latinLnBrk="0" hangingPunct="1">
              <a:lnSpc>
                <a:spcPct val="107000"/>
              </a:lnSpc>
              <a:spcBef>
                <a:spcPts val="0"/>
              </a:spcBef>
              <a:spcAft>
                <a:spcPts val="0"/>
              </a:spcAft>
              <a:buClr>
                <a:srgbClr val="000000"/>
              </a:buClr>
              <a:buSzPct val="100000"/>
              <a:buAutoNum type="arabicPeriod"/>
              <a:tabLst/>
              <a:defRPr/>
            </a:pPr>
            <a:endParaRPr lang="en-US" sz="4000"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marL="742950" marR="0" lvl="0" indent="-742950" defTabSz="914400" rtl="0" eaLnBrk="1" fontAlgn="auto" latinLnBrk="0" hangingPunct="1">
              <a:lnSpc>
                <a:spcPct val="107000"/>
              </a:lnSpc>
              <a:spcBef>
                <a:spcPts val="0"/>
              </a:spcBef>
              <a:spcAft>
                <a:spcPts val="0"/>
              </a:spcAft>
              <a:buClr>
                <a:srgbClr val="000000"/>
              </a:buClr>
              <a:buSzPct val="100000"/>
              <a:buAutoNum type="arabicPeriod"/>
              <a:tabLst/>
              <a:defRPr/>
            </a:pPr>
            <a:endParaRPr lang="en-US" sz="4000"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marR="0" lvl="0" defTabSz="914400" rtl="0" eaLnBrk="1" fontAlgn="auto" latinLnBrk="0" hangingPunct="1">
              <a:lnSpc>
                <a:spcPct val="107000"/>
              </a:lnSpc>
              <a:spcBef>
                <a:spcPts val="0"/>
              </a:spcBef>
              <a:spcAft>
                <a:spcPts val="0"/>
              </a:spcAft>
              <a:buClr>
                <a:srgbClr val="000000"/>
              </a:buClr>
              <a:buSzPct val="100000"/>
              <a:tabLst/>
              <a:defRPr/>
            </a:pPr>
            <a:r>
              <a:rPr lang="en-US" sz="4000"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Follow us on Instagram </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nsbhs_aice</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marR="0" lvl="0" defTabSz="914400" rtl="0" eaLnBrk="1" fontAlgn="auto" latinLnBrk="0" hangingPunct="1">
              <a:lnSpc>
                <a:spcPct val="107000"/>
              </a:lnSpc>
              <a:spcBef>
                <a:spcPts val="0"/>
              </a:spcBef>
              <a:spcAft>
                <a:spcPts val="0"/>
              </a:spcAft>
              <a:buClr>
                <a:srgbClr val="000000"/>
              </a:buClr>
              <a:buSzPct val="100000"/>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p>
        </p:txBody>
      </p:sp>
      <p:pic>
        <p:nvPicPr>
          <p:cNvPr id="2" name="Picture 1">
            <a:extLst>
              <a:ext uri="{FF2B5EF4-FFF2-40B4-BE49-F238E27FC236}">
                <a16:creationId xmlns:a16="http://schemas.microsoft.com/office/drawing/2014/main" id="{FE99AC95-8FC4-1B78-53D8-FA32B6CCC05E}"/>
              </a:ext>
            </a:extLst>
          </p:cNvPr>
          <p:cNvPicPr>
            <a:picLocks noChangeAspect="1"/>
          </p:cNvPicPr>
          <p:nvPr/>
        </p:nvPicPr>
        <p:blipFill>
          <a:blip r:embed="rId4"/>
          <a:stretch>
            <a:fillRect/>
          </a:stretch>
        </p:blipFill>
        <p:spPr>
          <a:xfrm>
            <a:off x="421903" y="3572333"/>
            <a:ext cx="1042878" cy="1042878"/>
          </a:xfrm>
          <a:prstGeom prst="rect">
            <a:avLst/>
          </a:prstGeom>
        </p:spPr>
      </p:pic>
      <p:pic>
        <p:nvPicPr>
          <p:cNvPr id="6" name="Picture 5">
            <a:extLst>
              <a:ext uri="{FF2B5EF4-FFF2-40B4-BE49-F238E27FC236}">
                <a16:creationId xmlns:a16="http://schemas.microsoft.com/office/drawing/2014/main" id="{84EAE75C-E452-65F5-BBE6-21ABC7BCC9C9}"/>
              </a:ext>
            </a:extLst>
          </p:cNvPr>
          <p:cNvPicPr>
            <a:picLocks noChangeAspect="1"/>
          </p:cNvPicPr>
          <p:nvPr/>
        </p:nvPicPr>
        <p:blipFill>
          <a:blip r:embed="rId5"/>
          <a:stretch>
            <a:fillRect/>
          </a:stretch>
        </p:blipFill>
        <p:spPr>
          <a:xfrm>
            <a:off x="397427" y="1616393"/>
            <a:ext cx="1147836" cy="1147836"/>
          </a:xfrm>
          <a:prstGeom prst="rect">
            <a:avLst/>
          </a:prstGeom>
        </p:spPr>
      </p:pic>
    </p:spTree>
    <p:extLst>
      <p:ext uri="{BB962C8B-B14F-4D97-AF65-F5344CB8AC3E}">
        <p14:creationId xmlns:p14="http://schemas.microsoft.com/office/powerpoint/2010/main" val="36042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346B9B-D58D-496E-BF76-1FAA78C6FE09}"/>
              </a:ext>
            </a:extLst>
          </p:cNvPr>
          <p:cNvSpPr txBox="1"/>
          <p:nvPr/>
        </p:nvSpPr>
        <p:spPr>
          <a:xfrm>
            <a:off x="238539" y="280844"/>
            <a:ext cx="11739327" cy="913135"/>
          </a:xfrm>
          <a:prstGeom prst="rect">
            <a:avLst/>
          </a:prstGeom>
          <a:noFill/>
        </p:spPr>
        <p:txBody>
          <a:bodyPr wrap="square" rtlCol="0">
            <a:spAutoFit/>
          </a:bodyPr>
          <a:lstStyle/>
          <a:p>
            <a:pPr algn="ctr" defTabSz="824546">
              <a:defRPr/>
            </a:pPr>
            <a:r>
              <a:rPr lang="en-US" sz="4978" b="1" dirty="0">
                <a:solidFill>
                  <a:srgbClr val="C00000"/>
                </a:solidFill>
                <a:effectLst>
                  <a:outerShdw blurRad="38100" dist="38100" dir="2700000" algn="tl">
                    <a:srgbClr val="000000">
                      <a:alpha val="43137"/>
                    </a:srgbClr>
                  </a:outerShdw>
                </a:effectLst>
                <a:latin typeface="Perpetua" panose="02020502060401020303" pitchFamily="18" charset="0"/>
              </a:rPr>
              <a:t>   </a:t>
            </a: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is the AICE contact?</a:t>
            </a:r>
          </a:p>
          <a:p>
            <a:pPr algn="ctr" defTabSz="824546">
              <a:defRPr/>
            </a:pPr>
            <a:endParaRPr lang="en-US" sz="356" b="1" dirty="0">
              <a:solidFill>
                <a:srgbClr val="000000"/>
              </a:solidFill>
              <a:latin typeface="Perpetua" panose="02020502060401020303" pitchFamily="18" charset="0"/>
            </a:endParaRPr>
          </a:p>
        </p:txBody>
      </p:sp>
      <p:grpSp>
        <p:nvGrpSpPr>
          <p:cNvPr id="20" name="Group 19">
            <a:extLst>
              <a:ext uri="{FF2B5EF4-FFF2-40B4-BE49-F238E27FC236}">
                <a16:creationId xmlns:a16="http://schemas.microsoft.com/office/drawing/2014/main" id="{46F039EF-2EED-4048-9B17-E03498D07879}"/>
              </a:ext>
            </a:extLst>
          </p:cNvPr>
          <p:cNvGrpSpPr/>
          <p:nvPr/>
        </p:nvGrpSpPr>
        <p:grpSpPr>
          <a:xfrm>
            <a:off x="16508626" y="3613276"/>
            <a:ext cx="1346126" cy="1877603"/>
            <a:chOff x="7349064" y="376116"/>
            <a:chExt cx="1231515" cy="1635116"/>
          </a:xfrm>
        </p:grpSpPr>
        <p:pic>
          <p:nvPicPr>
            <p:cNvPr id="21" name="Picture 20">
              <a:extLst>
                <a:ext uri="{FF2B5EF4-FFF2-40B4-BE49-F238E27FC236}">
                  <a16:creationId xmlns:a16="http://schemas.microsoft.com/office/drawing/2014/main" id="{B84104A2-28D5-4DAA-9092-97EE87D65B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349064" y="596684"/>
              <a:ext cx="1223658" cy="1414548"/>
            </a:xfrm>
            <a:prstGeom prst="rect">
              <a:avLst/>
            </a:prstGeom>
          </p:spPr>
        </p:pic>
        <p:sp>
          <p:nvSpPr>
            <p:cNvPr id="22" name="TextBox 21">
              <a:extLst>
                <a:ext uri="{FF2B5EF4-FFF2-40B4-BE49-F238E27FC236}">
                  <a16:creationId xmlns:a16="http://schemas.microsoft.com/office/drawing/2014/main" id="{27A7BE17-33C8-4C37-8562-26615C875B76}"/>
                </a:ext>
              </a:extLst>
            </p:cNvPr>
            <p:cNvSpPr txBox="1"/>
            <p:nvPr/>
          </p:nvSpPr>
          <p:spPr>
            <a:xfrm>
              <a:off x="7356921" y="376116"/>
              <a:ext cx="1223658" cy="515396"/>
            </a:xfrm>
            <a:prstGeom prst="rect">
              <a:avLst/>
            </a:prstGeom>
            <a:solidFill>
              <a:srgbClr val="FFFFFF"/>
            </a:solidFill>
          </p:spPr>
          <p:txBody>
            <a:bodyPr wrap="square" rtlCol="0">
              <a:spAutoFit/>
            </a:bodyPr>
            <a:lstStyle/>
            <a:p>
              <a:pPr algn="ctr" defTabSz="824546">
                <a:defRPr/>
              </a:pPr>
              <a:r>
                <a:rPr lang="en-US" sz="1623" b="1" kern="0" dirty="0">
                  <a:solidFill>
                    <a:srgbClr val="2C2C2C"/>
                  </a:solidFill>
                  <a:latin typeface="Bookman Old Style" panose="02050604050505020204" pitchFamily="18" charset="0"/>
                </a:rPr>
                <a:t>CAMBRIDGE</a:t>
              </a:r>
            </a:p>
          </p:txBody>
        </p:sp>
      </p:grpSp>
      <p:sp>
        <p:nvSpPr>
          <p:cNvPr id="16" name="TextBox 15">
            <a:extLst>
              <a:ext uri="{FF2B5EF4-FFF2-40B4-BE49-F238E27FC236}">
                <a16:creationId xmlns:a16="http://schemas.microsoft.com/office/drawing/2014/main" id="{7F31B194-FE5D-4450-BEA3-94D22B59DAE8}"/>
              </a:ext>
            </a:extLst>
          </p:cNvPr>
          <p:cNvSpPr txBox="1"/>
          <p:nvPr/>
        </p:nvSpPr>
        <p:spPr>
          <a:xfrm>
            <a:off x="2485814" y="1603059"/>
            <a:ext cx="7220372" cy="1678921"/>
          </a:xfrm>
          <a:prstGeom prst="rect">
            <a:avLst/>
          </a:prstGeom>
          <a:solidFill>
            <a:schemeClr val="bg1"/>
          </a:solidFill>
        </p:spPr>
        <p:txBody>
          <a:bodyPr wrap="square">
            <a:spAutoFit/>
          </a:bodyPr>
          <a:lstStyle/>
          <a:p>
            <a:pPr algn="ctr" defTabSz="1649135">
              <a:defRPr/>
            </a:pPr>
            <a:r>
              <a:rPr lang="en-US" sz="2133" dirty="0">
                <a:solidFill>
                  <a:srgbClr val="2C2C2C"/>
                </a:solidFill>
                <a:latin typeface="Century Gothic" panose="020B0502020202020204" pitchFamily="34" charset="0"/>
                <a:cs typeface="Arial"/>
              </a:rPr>
              <a:t>New Smyrna Beach High School</a:t>
            </a:r>
          </a:p>
          <a:p>
            <a:pPr algn="ctr" defTabSz="1649135">
              <a:defRPr/>
            </a:pPr>
            <a:r>
              <a:rPr lang="en-US" sz="2133" dirty="0">
                <a:solidFill>
                  <a:srgbClr val="2C2C2C"/>
                </a:solidFill>
                <a:latin typeface="Century Gothic" panose="020B0502020202020204" pitchFamily="34" charset="0"/>
                <a:cs typeface="Arial"/>
              </a:rPr>
              <a:t>1015 Tenth Street</a:t>
            </a:r>
          </a:p>
          <a:p>
            <a:pPr algn="ctr" defTabSz="1649135">
              <a:defRPr/>
            </a:pPr>
            <a:r>
              <a:rPr lang="en-US" sz="2133" dirty="0">
                <a:solidFill>
                  <a:srgbClr val="2C2C2C"/>
                </a:solidFill>
                <a:latin typeface="Century Gothic" panose="020B0502020202020204" pitchFamily="34" charset="0"/>
                <a:cs typeface="Arial"/>
              </a:rPr>
              <a:t>New Smyrna Beach, FL 32168</a:t>
            </a:r>
          </a:p>
          <a:p>
            <a:pPr algn="ctr" defTabSz="1649135">
              <a:defRPr/>
            </a:pPr>
            <a:endParaRPr lang="en-US" sz="1422" dirty="0">
              <a:solidFill>
                <a:srgbClr val="2C2C2C"/>
              </a:solidFill>
              <a:latin typeface="Century Gothic" panose="020B0502020202020204" pitchFamily="34" charset="0"/>
              <a:cs typeface="Arial"/>
            </a:endParaRPr>
          </a:p>
          <a:p>
            <a:pPr algn="ctr" defTabSz="1649135">
              <a:defRPr/>
            </a:pPr>
            <a:r>
              <a:rPr lang="en-US" sz="2489" b="1" dirty="0">
                <a:solidFill>
                  <a:srgbClr val="2C2C2C"/>
                </a:solidFill>
                <a:latin typeface="Century Gothic" panose="020B0502020202020204" pitchFamily="34" charset="0"/>
                <a:cs typeface="Arial"/>
              </a:rPr>
              <a:t>Mr. Timothy Merrick, Principal</a:t>
            </a:r>
          </a:p>
        </p:txBody>
      </p:sp>
      <p:grpSp>
        <p:nvGrpSpPr>
          <p:cNvPr id="28" name="Group 27">
            <a:extLst>
              <a:ext uri="{FF2B5EF4-FFF2-40B4-BE49-F238E27FC236}">
                <a16:creationId xmlns:a16="http://schemas.microsoft.com/office/drawing/2014/main" id="{02885454-3C85-44E0-A2B6-3446F011B613}"/>
              </a:ext>
            </a:extLst>
          </p:cNvPr>
          <p:cNvGrpSpPr/>
          <p:nvPr/>
        </p:nvGrpSpPr>
        <p:grpSpPr>
          <a:xfrm>
            <a:off x="2711670" y="3613276"/>
            <a:ext cx="7651531" cy="1680268"/>
            <a:chOff x="-453654" y="5666039"/>
            <a:chExt cx="4259440" cy="848208"/>
          </a:xfrm>
          <a:solidFill>
            <a:srgbClr val="FFC000">
              <a:lumMod val="60000"/>
              <a:lumOff val="40000"/>
            </a:srgbClr>
          </a:solidFill>
        </p:grpSpPr>
        <p:sp>
          <p:nvSpPr>
            <p:cNvPr id="29" name="TextBox 28">
              <a:extLst>
                <a:ext uri="{FF2B5EF4-FFF2-40B4-BE49-F238E27FC236}">
                  <a16:creationId xmlns:a16="http://schemas.microsoft.com/office/drawing/2014/main" id="{B2FB2C90-86CD-4F76-8DBA-BEC78CFDE398}"/>
                </a:ext>
              </a:extLst>
            </p:cNvPr>
            <p:cNvSpPr txBox="1"/>
            <p:nvPr/>
          </p:nvSpPr>
          <p:spPr>
            <a:xfrm>
              <a:off x="-453654" y="5666039"/>
              <a:ext cx="4259440" cy="848208"/>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defTabSz="1649095">
                <a:defRPr/>
              </a:pPr>
              <a:r>
                <a:rPr lang="en-US" sz="2297" b="1" kern="0">
                  <a:solidFill>
                    <a:schemeClr val="bg1"/>
                  </a:solidFill>
                  <a:latin typeface="Century Gothic" panose="020B0502020202020204" pitchFamily="34" charset="0"/>
                  <a:cs typeface="Arial"/>
                </a:rPr>
                <a:t>Susan Zona - </a:t>
              </a:r>
              <a:r>
                <a:rPr lang="en-US" sz="2297" b="1" i="1" kern="0">
                  <a:solidFill>
                    <a:schemeClr val="bg1"/>
                  </a:solidFill>
                  <a:latin typeface="Century Gothic" panose="020B0502020202020204" pitchFamily="34" charset="0"/>
                  <a:cs typeface="Arial"/>
                </a:rPr>
                <a:t>Cambridge </a:t>
              </a:r>
              <a:r>
                <a:rPr lang="en-US" sz="2297" b="1" i="1" kern="0" dirty="0">
                  <a:solidFill>
                    <a:schemeClr val="bg1"/>
                  </a:solidFill>
                  <a:latin typeface="Century Gothic" panose="020B0502020202020204" pitchFamily="34" charset="0"/>
                  <a:cs typeface="Arial"/>
                </a:rPr>
                <a:t>AICE Coordinator</a:t>
              </a:r>
            </a:p>
            <a:p>
              <a:pPr defTabSz="1625621">
                <a:defRPr/>
              </a:pPr>
              <a:endParaRPr lang="en-US" kern="0" dirty="0">
                <a:solidFill>
                  <a:schemeClr val="bg1"/>
                </a:solidFill>
                <a:latin typeface="Century Gothic" panose="020B0502020202020204" pitchFamily="34" charset="0"/>
                <a:cs typeface="Arial"/>
              </a:endParaRPr>
            </a:p>
            <a:p>
              <a:pPr defTabSz="1625621">
                <a:defRPr/>
              </a:pPr>
              <a:r>
                <a:rPr lang="en-US" sz="1915" kern="0" dirty="0">
                  <a:solidFill>
                    <a:schemeClr val="bg1"/>
                  </a:solidFill>
                  <a:latin typeface="Century Gothic"/>
                  <a:cs typeface="Arial"/>
                </a:rPr>
                <a:t>               </a:t>
              </a:r>
              <a:r>
                <a:rPr lang="en-US" sz="2011" b="1" kern="0" dirty="0">
                  <a:solidFill>
                    <a:schemeClr val="bg1"/>
                  </a:solidFill>
                  <a:latin typeface="Century Gothic"/>
                  <a:cs typeface="Arial"/>
                </a:rPr>
                <a:t>386.424.2555 ext.38544           </a:t>
              </a:r>
              <a:endParaRPr lang="en-US" sz="2011" b="1" kern="0" dirty="0">
                <a:solidFill>
                  <a:schemeClr val="bg1"/>
                </a:solidFill>
                <a:latin typeface="Century Gothic" panose="020B0502020202020204" pitchFamily="34" charset="0"/>
                <a:cs typeface="Arial"/>
              </a:endParaRPr>
            </a:p>
            <a:p>
              <a:pPr defTabSz="1625621">
                <a:defRPr/>
              </a:pPr>
              <a:endParaRPr lang="en-US" sz="1900" u="sng" kern="0" dirty="0">
                <a:solidFill>
                  <a:schemeClr val="bg1"/>
                </a:solidFill>
                <a:latin typeface="Century Gothic" panose="020B0502020202020204" pitchFamily="34" charset="0"/>
                <a:cs typeface="Arial"/>
              </a:endParaRPr>
            </a:p>
            <a:p>
              <a:pPr defTabSz="1625621">
                <a:defRPr/>
              </a:pPr>
              <a:r>
                <a:rPr lang="en-US" sz="2011" kern="0" dirty="0">
                  <a:solidFill>
                    <a:schemeClr val="bg1"/>
                  </a:solidFill>
                  <a:latin typeface="Century Gothic"/>
                  <a:cs typeface="Arial"/>
                </a:rPr>
                <a:t>              </a:t>
              </a:r>
              <a:r>
                <a:rPr lang="en-US" sz="2011" b="1" kern="0" dirty="0">
                  <a:solidFill>
                    <a:schemeClr val="bg1"/>
                  </a:solidFill>
                  <a:latin typeface="Century Gothic"/>
                  <a:cs typeface="Arial"/>
                </a:rPr>
                <a:t>swzona@volusia.k12.fl.us</a:t>
              </a:r>
              <a:endParaRPr lang="en-US" sz="2011" b="1" u="sng" kern="0" dirty="0">
                <a:solidFill>
                  <a:schemeClr val="bg1"/>
                </a:solidFill>
                <a:latin typeface="Century Gothic"/>
                <a:cs typeface="Arial"/>
              </a:endParaRPr>
            </a:p>
            <a:p>
              <a:pPr defTabSz="1625621">
                <a:defRPr/>
              </a:pPr>
              <a:endParaRPr lang="en-US" sz="300" kern="0" dirty="0">
                <a:solidFill>
                  <a:srgbClr val="2C2C2C"/>
                </a:solidFill>
                <a:latin typeface="Century Gothic"/>
                <a:cs typeface="Arial"/>
              </a:endParaRPr>
            </a:p>
          </p:txBody>
        </p:sp>
        <p:pic>
          <p:nvPicPr>
            <p:cNvPr id="30" name="Picture 4" descr="Bubble with phone icon Royalty Free Vector Image">
              <a:extLst>
                <a:ext uri="{FF2B5EF4-FFF2-40B4-BE49-F238E27FC236}">
                  <a16:creationId xmlns:a16="http://schemas.microsoft.com/office/drawing/2014/main" id="{40046F95-35F1-4579-8253-953629CD75E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91164" y="5959340"/>
              <a:ext cx="306359" cy="261606"/>
            </a:xfrm>
            <a:prstGeom prst="rect">
              <a:avLst/>
            </a:prstGeom>
            <a:solidFill>
              <a:schemeClr val="bg1"/>
            </a:solidFill>
          </p:spPr>
        </p:pic>
        <p:pic>
          <p:nvPicPr>
            <p:cNvPr id="31" name="Picture 10" descr="Email vector icon isolated on transparent background, Email logo concept Stock Vector - 109059520">
              <a:extLst>
                <a:ext uri="{FF2B5EF4-FFF2-40B4-BE49-F238E27FC236}">
                  <a16:creationId xmlns:a16="http://schemas.microsoft.com/office/drawing/2014/main" id="{343F744F-33E6-4F80-A093-8BE43626D320}"/>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91164" y="6264376"/>
              <a:ext cx="306359" cy="207399"/>
            </a:xfrm>
            <a:prstGeom prst="rect">
              <a:avLst/>
            </a:prstGeom>
            <a:solidFill>
              <a:schemeClr val="bg1"/>
            </a:solidFill>
          </p:spPr>
        </p:pic>
      </p:grpSp>
      <p:sp>
        <p:nvSpPr>
          <p:cNvPr id="2" name="Slide Number Placeholder 1">
            <a:extLst>
              <a:ext uri="{FF2B5EF4-FFF2-40B4-BE49-F238E27FC236}">
                <a16:creationId xmlns:a16="http://schemas.microsoft.com/office/drawing/2014/main" id="{1CBCC997-F8DC-4E55-82FC-E7245C0BB3B5}"/>
              </a:ext>
            </a:extLst>
          </p:cNvPr>
          <p:cNvSpPr>
            <a:spLocks noGrp="1"/>
          </p:cNvSpPr>
          <p:nvPr>
            <p:ph type="sldNum" sz="quarter" idx="12"/>
          </p:nvPr>
        </p:nvSpPr>
        <p:spPr>
          <a:xfrm>
            <a:off x="9947704" y="9446149"/>
            <a:ext cx="948899" cy="665877"/>
          </a:xfrm>
        </p:spPr>
        <p:txBody>
          <a:bodyPr/>
          <a:lstStyle/>
          <a:p>
            <a:fld id="{330EA680-D336-4FF7-8B7A-9848BB0A1C32}" type="slidenum">
              <a:rPr lang="en-US" smtClean="0"/>
              <a:t>21</a:t>
            </a:fld>
            <a:endParaRPr lang="en-US" dirty="0"/>
          </a:p>
        </p:txBody>
      </p:sp>
      <p:cxnSp>
        <p:nvCxnSpPr>
          <p:cNvPr id="23" name="Straight Connector 22">
            <a:extLst>
              <a:ext uri="{FF2B5EF4-FFF2-40B4-BE49-F238E27FC236}">
                <a16:creationId xmlns:a16="http://schemas.microsoft.com/office/drawing/2014/main" id="{3FD05822-7D43-4FED-A3EF-4D4645FBE3E0}"/>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2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FF28A-C25A-467D-B0FB-15D39B835DF2}"/>
              </a:ext>
            </a:extLst>
          </p:cNvPr>
          <p:cNvPicPr>
            <a:picLocks noChangeAspect="1"/>
          </p:cNvPicPr>
          <p:nvPr/>
        </p:nvPicPr>
        <p:blipFill>
          <a:blip r:embed="rId2"/>
          <a:stretch>
            <a:fillRect/>
          </a:stretch>
        </p:blipFill>
        <p:spPr>
          <a:xfrm>
            <a:off x="122459" y="1007269"/>
            <a:ext cx="5096255" cy="3384755"/>
          </a:xfrm>
          <a:prstGeom prst="rect">
            <a:avLst/>
          </a:prstGeom>
        </p:spPr>
      </p:pic>
      <p:sp>
        <p:nvSpPr>
          <p:cNvPr id="43" name="Text Placeholder 1">
            <a:extLst>
              <a:ext uri="{FF2B5EF4-FFF2-40B4-BE49-F238E27FC236}">
                <a16:creationId xmlns:a16="http://schemas.microsoft.com/office/drawing/2014/main" id="{EF8AFEF9-6AF3-42A3-AA37-79EA173B3F6B}"/>
              </a:ext>
            </a:extLst>
          </p:cNvPr>
          <p:cNvSpPr txBox="1">
            <a:spLocks/>
          </p:cNvSpPr>
          <p:nvPr/>
        </p:nvSpPr>
        <p:spPr>
          <a:xfrm>
            <a:off x="-3900358" y="2138627"/>
            <a:ext cx="5631370" cy="2575826"/>
          </a:xfrm>
          <a:prstGeom prst="rect">
            <a:avLst/>
          </a:prstGeom>
        </p:spPr>
        <p:txBody>
          <a:bodyPr vert="horz" lIns="0" tIns="40924" rIns="0" bIns="40924" rtlCol="0" anchor="t">
            <a:normAutofit/>
          </a:bodyPr>
          <a:lstStyle>
            <a:lvl1pPr marL="0" indent="0" algn="l" defTabSz="914400" rtl="0" eaLnBrk="1" latinLnBrk="0" hangingPunct="1">
              <a:lnSpc>
                <a:spcPts val="1800"/>
              </a:lnSpc>
              <a:spcBef>
                <a:spcPts val="1000"/>
              </a:spcBef>
              <a:buFont typeface="Arial" panose="020B0604020202020204" pitchFamily="34" charset="0"/>
              <a:buNone/>
              <a:defRPr sz="1100" b="0" i="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2pPr>
            <a:lvl3pPr marL="11430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3pPr>
            <a:lvl4pPr marL="16002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9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895"/>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Univers"/>
              <a:ea typeface="+mn-ea"/>
              <a:cs typeface="Arial" panose="020B0604020202020204" pitchFamily="34" charset="0"/>
            </a:endParaRPr>
          </a:p>
        </p:txBody>
      </p:sp>
      <p:grpSp>
        <p:nvGrpSpPr>
          <p:cNvPr id="13" name="Group 12">
            <a:extLst>
              <a:ext uri="{FF2B5EF4-FFF2-40B4-BE49-F238E27FC236}">
                <a16:creationId xmlns:a16="http://schemas.microsoft.com/office/drawing/2014/main" id="{FBE7FDD5-4ACE-4BAE-BC62-05E5E42A25FB}"/>
              </a:ext>
            </a:extLst>
          </p:cNvPr>
          <p:cNvGrpSpPr/>
          <p:nvPr/>
        </p:nvGrpSpPr>
        <p:grpSpPr>
          <a:xfrm>
            <a:off x="-3062862" y="2493845"/>
            <a:ext cx="2540096" cy="786947"/>
            <a:chOff x="-6419729" y="2647898"/>
            <a:chExt cx="3093530" cy="891873"/>
          </a:xfrm>
          <a:solidFill>
            <a:schemeClr val="accent3">
              <a:lumMod val="40000"/>
              <a:lumOff val="60000"/>
            </a:schemeClr>
          </a:solidFill>
        </p:grpSpPr>
        <p:sp>
          <p:nvSpPr>
            <p:cNvPr id="45" name="TextBox 44">
              <a:extLst>
                <a:ext uri="{FF2B5EF4-FFF2-40B4-BE49-F238E27FC236}">
                  <a16:creationId xmlns:a16="http://schemas.microsoft.com/office/drawing/2014/main" id="{6CBBF3DC-8AF0-44CD-A307-CC531DDAAF09}"/>
                </a:ext>
              </a:extLst>
            </p:cNvPr>
            <p:cNvSpPr txBox="1"/>
            <p:nvPr/>
          </p:nvSpPr>
          <p:spPr>
            <a:xfrm>
              <a:off x="-6419729" y="2647898"/>
              <a:ext cx="3093530" cy="891873"/>
            </a:xfrm>
            <a:prstGeom prst="rect">
              <a:avLst/>
            </a:prstGeom>
            <a:grpFill/>
            <a:ln>
              <a:solidFill>
                <a:srgbClr val="C00000"/>
              </a:solidFill>
            </a:ln>
            <a:effectLst>
              <a:outerShdw blurRad="50800" dist="38100" dir="2700000" algn="tl" rotWithShape="0">
                <a:prstClr val="black">
                  <a:alpha val="40000"/>
                </a:prstClr>
              </a:outerShdw>
            </a:effectLst>
          </p:spPr>
          <p:txBody>
            <a:bodyPr wrap="square">
              <a:spAutoFit/>
            </a:bodyPr>
            <a:lstStyle/>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High School</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1015 Tenth Street</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FL 32168</a:t>
              </a:r>
              <a:r>
                <a:rPr kumimoji="0" lang="en-US" sz="998"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a:t>
              </a:r>
            </a:p>
            <a:p>
              <a:pPr marL="0" marR="0" lvl="0" indent="0" algn="l" defTabSz="818538" rtl="0" eaLnBrk="1" fontAlgn="auto" latinLnBrk="0" hangingPunct="1">
                <a:lnSpc>
                  <a:spcPct val="100000"/>
                </a:lnSpc>
                <a:spcBef>
                  <a:spcPts val="0"/>
                </a:spcBef>
                <a:spcAft>
                  <a:spcPts val="0"/>
                </a:spcAft>
                <a:buClrTx/>
                <a:buSzTx/>
                <a:buFontTx/>
                <a:buNone/>
                <a:tabLst/>
                <a:defRPr/>
              </a:pPr>
              <a:endParaRPr kumimoji="0" lang="en-US" sz="61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9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Mr. Timothy Merrick, Principal</a:t>
              </a:r>
            </a:p>
          </p:txBody>
        </p:sp>
        <p:pic>
          <p:nvPicPr>
            <p:cNvPr id="47" name="Picture 12" descr="Address Icon png vector. 1000+ awesome free vector images, psd templates,  icons, photos, mock-ups and more! | Address icon, Icon, Vector images">
              <a:extLst>
                <a:ext uri="{FF2B5EF4-FFF2-40B4-BE49-F238E27FC236}">
                  <a16:creationId xmlns:a16="http://schemas.microsoft.com/office/drawing/2014/main" id="{EF6C4850-D03E-4349-AAE2-3CD6302767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339" y1="41518" x2="51339" y2="41518"/>
                        </a14:backgroundRemoval>
                      </a14:imgEffect>
                    </a14:imgLayer>
                  </a14:imgProps>
                </a:ext>
                <a:ext uri="{28A0092B-C50C-407E-A947-70E740481C1C}">
                  <a14:useLocalDpi xmlns:a14="http://schemas.microsoft.com/office/drawing/2010/main" val="0"/>
                </a:ext>
              </a:extLst>
            </a:blip>
            <a:srcRect l="17335" t="17979" r="23917" b="9118"/>
            <a:stretch/>
          </p:blipFill>
          <p:spPr bwMode="auto">
            <a:xfrm>
              <a:off x="-6400358" y="2653289"/>
              <a:ext cx="274731" cy="340927"/>
            </a:xfrm>
            <a:prstGeom prst="rect">
              <a:avLst/>
            </a:prstGeom>
            <a:grpFill/>
            <a:ln>
              <a:noFill/>
            </a:ln>
          </p:spPr>
        </p:pic>
      </p:grpSp>
      <p:grpSp>
        <p:nvGrpSpPr>
          <p:cNvPr id="62" name="Group 61">
            <a:extLst>
              <a:ext uri="{FF2B5EF4-FFF2-40B4-BE49-F238E27FC236}">
                <a16:creationId xmlns:a16="http://schemas.microsoft.com/office/drawing/2014/main" id="{70A17A45-34D6-4D7E-A73F-E46AB0E88112}"/>
              </a:ext>
            </a:extLst>
          </p:cNvPr>
          <p:cNvGrpSpPr/>
          <p:nvPr/>
        </p:nvGrpSpPr>
        <p:grpSpPr>
          <a:xfrm>
            <a:off x="-3004981" y="577363"/>
            <a:ext cx="2575805" cy="1050096"/>
            <a:chOff x="213668" y="5765655"/>
            <a:chExt cx="2710728" cy="1105102"/>
          </a:xfrm>
          <a:solidFill>
            <a:schemeClr val="accent4">
              <a:lumMod val="60000"/>
              <a:lumOff val="40000"/>
            </a:schemeClr>
          </a:solidFill>
        </p:grpSpPr>
        <p:sp>
          <p:nvSpPr>
            <p:cNvPr id="63" name="TextBox 62">
              <a:extLst>
                <a:ext uri="{FF2B5EF4-FFF2-40B4-BE49-F238E27FC236}">
                  <a16:creationId xmlns:a16="http://schemas.microsoft.com/office/drawing/2014/main" id="{F7D7B028-7224-46EB-8D48-60BC13B7ABC4}"/>
                </a:ext>
              </a:extLst>
            </p:cNvPr>
            <p:cNvSpPr txBox="1"/>
            <p:nvPr/>
          </p:nvSpPr>
          <p:spPr>
            <a:xfrm>
              <a:off x="213668" y="5765655"/>
              <a:ext cx="2710728" cy="1105102"/>
            </a:xfrm>
            <a:prstGeom prst="rect">
              <a:avLst/>
            </a:prstGeom>
            <a:grp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Susan Zona, </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Cambridge AICE Coordinator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ext.38723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swona@volusia.k12.fl.us</a:t>
              </a:r>
            </a:p>
          </p:txBody>
        </p:sp>
        <p:pic>
          <p:nvPicPr>
            <p:cNvPr id="64" name="Picture 4" descr="Bubble with phone icon Royalty Free Vector Image">
              <a:extLst>
                <a:ext uri="{FF2B5EF4-FFF2-40B4-BE49-F238E27FC236}">
                  <a16:creationId xmlns:a16="http://schemas.microsoft.com/office/drawing/2014/main" id="{07FA9361-AFBD-4AF6-BB4C-293F5BEF92C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grpFill/>
          </p:spPr>
        </p:pic>
        <p:pic>
          <p:nvPicPr>
            <p:cNvPr id="65" name="Picture 10" descr="Email vector icon isolated on transparent background, Email logo concept Stock Vector - 109059520">
              <a:extLst>
                <a:ext uri="{FF2B5EF4-FFF2-40B4-BE49-F238E27FC236}">
                  <a16:creationId xmlns:a16="http://schemas.microsoft.com/office/drawing/2014/main" id="{24CAE3A1-180E-4271-BACF-CF0BC49F0C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grpFill/>
          </p:spPr>
        </p:pic>
      </p:grpSp>
      <p:grpSp>
        <p:nvGrpSpPr>
          <p:cNvPr id="67" name="Group 66">
            <a:extLst>
              <a:ext uri="{FF2B5EF4-FFF2-40B4-BE49-F238E27FC236}">
                <a16:creationId xmlns:a16="http://schemas.microsoft.com/office/drawing/2014/main" id="{67975DFF-B7BC-43ED-BB22-06042620806B}"/>
              </a:ext>
            </a:extLst>
          </p:cNvPr>
          <p:cNvGrpSpPr/>
          <p:nvPr/>
        </p:nvGrpSpPr>
        <p:grpSpPr>
          <a:xfrm>
            <a:off x="-2695668" y="5117063"/>
            <a:ext cx="2344353" cy="1050096"/>
            <a:chOff x="213668" y="5765655"/>
            <a:chExt cx="2710728" cy="1105102"/>
          </a:xfrm>
          <a:solidFill>
            <a:schemeClr val="accent4">
              <a:lumMod val="60000"/>
              <a:lumOff val="40000"/>
            </a:schemeClr>
          </a:solidFill>
        </p:grpSpPr>
        <p:sp>
          <p:nvSpPr>
            <p:cNvPr id="68" name="TextBox 67">
              <a:extLst>
                <a:ext uri="{FF2B5EF4-FFF2-40B4-BE49-F238E27FC236}">
                  <a16:creationId xmlns:a16="http://schemas.microsoft.com/office/drawing/2014/main" id="{DA31D0C6-E632-49D4-81A1-D452050BE48D}"/>
                </a:ext>
              </a:extLst>
            </p:cNvPr>
            <p:cNvSpPr txBox="1"/>
            <p:nvPr/>
          </p:nvSpPr>
          <p:spPr>
            <a:xfrm>
              <a:off x="213668" y="5765655"/>
              <a:ext cx="2710728" cy="1105102"/>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Jewel Johnson</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AICE Counselor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ext.38544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jljohnso@volusia.k12.fl.us</a:t>
              </a:r>
            </a:p>
          </p:txBody>
        </p:sp>
        <p:pic>
          <p:nvPicPr>
            <p:cNvPr id="69" name="Picture 4" descr="Bubble with phone icon Royalty Free Vector Image">
              <a:extLst>
                <a:ext uri="{FF2B5EF4-FFF2-40B4-BE49-F238E27FC236}">
                  <a16:creationId xmlns:a16="http://schemas.microsoft.com/office/drawing/2014/main" id="{E6DDA91C-41DA-42AF-8233-1280E8D551A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noFill/>
          </p:spPr>
        </p:pic>
        <p:pic>
          <p:nvPicPr>
            <p:cNvPr id="70" name="Picture 10" descr="Email vector icon isolated on transparent background, Email logo concept Stock Vector - 109059520">
              <a:extLst>
                <a:ext uri="{FF2B5EF4-FFF2-40B4-BE49-F238E27FC236}">
                  <a16:creationId xmlns:a16="http://schemas.microsoft.com/office/drawing/2014/main" id="{E5D157E8-A73F-486A-934C-70CE1E498AC7}"/>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noFill/>
          </p:spPr>
        </p:pic>
      </p:grpSp>
      <p:pic>
        <p:nvPicPr>
          <p:cNvPr id="7" name="Picture 6">
            <a:extLst>
              <a:ext uri="{FF2B5EF4-FFF2-40B4-BE49-F238E27FC236}">
                <a16:creationId xmlns:a16="http://schemas.microsoft.com/office/drawing/2014/main" id="{D8ED8544-FA01-44E8-BDF0-576FA822A8B3}"/>
              </a:ext>
            </a:extLst>
          </p:cNvPr>
          <p:cNvPicPr>
            <a:picLocks noChangeAspect="1"/>
          </p:cNvPicPr>
          <p:nvPr/>
        </p:nvPicPr>
        <p:blipFill rotWithShape="1">
          <a:blip r:embed="rId9"/>
          <a:srcRect l="19348" r="21866" b="-1"/>
          <a:stretch/>
        </p:blipFill>
        <p:spPr>
          <a:xfrm>
            <a:off x="7087221" y="976100"/>
            <a:ext cx="4982320" cy="3384755"/>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68D30E36-B5E4-49F0-8F01-975847229043}"/>
              </a:ext>
            </a:extLst>
          </p:cNvPr>
          <p:cNvPicPr>
            <a:picLocks noChangeAspect="1"/>
          </p:cNvPicPr>
          <p:nvPr/>
        </p:nvPicPr>
        <p:blipFill>
          <a:blip r:embed="rId10"/>
          <a:stretch>
            <a:fillRect/>
          </a:stretch>
        </p:blipFill>
        <p:spPr>
          <a:xfrm>
            <a:off x="1074935" y="-3265"/>
            <a:ext cx="1515182" cy="2069052"/>
          </a:xfrm>
          <a:prstGeom prst="rect">
            <a:avLst/>
          </a:prstGeom>
        </p:spPr>
      </p:pic>
      <p:sp>
        <p:nvSpPr>
          <p:cNvPr id="3" name="Rectangle 2">
            <a:extLst>
              <a:ext uri="{FF2B5EF4-FFF2-40B4-BE49-F238E27FC236}">
                <a16:creationId xmlns:a16="http://schemas.microsoft.com/office/drawing/2014/main" id="{37CBD89A-2343-4374-9904-B38700EEFEC1}"/>
              </a:ext>
            </a:extLst>
          </p:cNvPr>
          <p:cNvSpPr/>
          <p:nvPr/>
        </p:nvSpPr>
        <p:spPr>
          <a:xfrm>
            <a:off x="4904746" y="2593871"/>
            <a:ext cx="2646740" cy="4241164"/>
          </a:xfrm>
          <a:prstGeom prst="rect">
            <a:avLst/>
          </a:prstGeom>
          <a:solidFill>
            <a:srgbClr val="C0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058203" y="3045763"/>
            <a:ext cx="2339826" cy="2901694"/>
          </a:xfrm>
        </p:spPr>
        <p:txBody>
          <a:bodyPr anchor="b">
            <a:normAutofit/>
          </a:bodyPr>
          <a:lstStyle/>
          <a:p>
            <a:pPr algn="ctr"/>
            <a:r>
              <a:rPr lang="en-US" sz="3794" b="1" dirty="0">
                <a:solidFill>
                  <a:schemeClr val="bg1"/>
                </a:solidFill>
              </a:rPr>
              <a:t>Questions?</a:t>
            </a:r>
          </a:p>
        </p:txBody>
      </p:sp>
      <p:pic>
        <p:nvPicPr>
          <p:cNvPr id="12" name="Picture 11">
            <a:extLst>
              <a:ext uri="{FF2B5EF4-FFF2-40B4-BE49-F238E27FC236}">
                <a16:creationId xmlns:a16="http://schemas.microsoft.com/office/drawing/2014/main" id="{DBCB42FE-5044-4E2F-ACBE-5CFD5FDA7A8E}"/>
              </a:ext>
            </a:extLst>
          </p:cNvPr>
          <p:cNvPicPr>
            <a:picLocks noChangeAspect="1"/>
          </p:cNvPicPr>
          <p:nvPr/>
        </p:nvPicPr>
        <p:blipFill>
          <a:blip r:embed="rId11"/>
          <a:stretch>
            <a:fillRect/>
          </a:stretch>
        </p:blipFill>
        <p:spPr>
          <a:xfrm>
            <a:off x="9647278" y="348976"/>
            <a:ext cx="1155018" cy="1555603"/>
          </a:xfrm>
          <a:prstGeom prst="rect">
            <a:avLst/>
          </a:prstGeom>
        </p:spPr>
      </p:pic>
    </p:spTree>
    <p:extLst>
      <p:ext uri="{BB962C8B-B14F-4D97-AF65-F5344CB8AC3E}">
        <p14:creationId xmlns:p14="http://schemas.microsoft.com/office/powerpoint/2010/main" val="362280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D489BFB-B5EA-4757-A399-488BD105CD76}"/>
              </a:ext>
            </a:extLst>
          </p:cNvPr>
          <p:cNvCxnSpPr/>
          <p:nvPr/>
        </p:nvCxnSpPr>
        <p:spPr>
          <a:xfrm>
            <a:off x="3593641" y="4714453"/>
            <a:ext cx="7772859"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F0FF28A-C25A-467D-B0FB-15D39B835DF2}"/>
              </a:ext>
            </a:extLst>
          </p:cNvPr>
          <p:cNvPicPr>
            <a:picLocks noChangeAspect="1"/>
          </p:cNvPicPr>
          <p:nvPr/>
        </p:nvPicPr>
        <p:blipFill>
          <a:blip r:embed="rId2"/>
          <a:stretch>
            <a:fillRect/>
          </a:stretch>
        </p:blipFill>
        <p:spPr>
          <a:xfrm>
            <a:off x="122459" y="1007269"/>
            <a:ext cx="5096255" cy="3384755"/>
          </a:xfrm>
          <a:prstGeom prst="rect">
            <a:avLst/>
          </a:prstGeom>
        </p:spPr>
      </p:pic>
      <p:sp>
        <p:nvSpPr>
          <p:cNvPr id="43" name="Text Placeholder 1">
            <a:extLst>
              <a:ext uri="{FF2B5EF4-FFF2-40B4-BE49-F238E27FC236}">
                <a16:creationId xmlns:a16="http://schemas.microsoft.com/office/drawing/2014/main" id="{EF8AFEF9-6AF3-42A3-AA37-79EA173B3F6B}"/>
              </a:ext>
            </a:extLst>
          </p:cNvPr>
          <p:cNvSpPr txBox="1">
            <a:spLocks/>
          </p:cNvSpPr>
          <p:nvPr/>
        </p:nvSpPr>
        <p:spPr>
          <a:xfrm>
            <a:off x="-3900358" y="2138627"/>
            <a:ext cx="5631370" cy="2575826"/>
          </a:xfrm>
          <a:prstGeom prst="rect">
            <a:avLst/>
          </a:prstGeom>
        </p:spPr>
        <p:txBody>
          <a:bodyPr vert="horz" lIns="0" tIns="40924" rIns="0" bIns="40924" rtlCol="0" anchor="t">
            <a:normAutofit/>
          </a:bodyPr>
          <a:lstStyle>
            <a:lvl1pPr marL="0" indent="0" algn="l" defTabSz="914400" rtl="0" eaLnBrk="1" latinLnBrk="0" hangingPunct="1">
              <a:lnSpc>
                <a:spcPts val="1800"/>
              </a:lnSpc>
              <a:spcBef>
                <a:spcPts val="1000"/>
              </a:spcBef>
              <a:buFont typeface="Arial" panose="020B0604020202020204" pitchFamily="34" charset="0"/>
              <a:buNone/>
              <a:defRPr sz="1100" b="0" i="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2pPr>
            <a:lvl3pPr marL="11430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3pPr>
            <a:lvl4pPr marL="16002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9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895"/>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Univers"/>
              <a:ea typeface="+mn-ea"/>
              <a:cs typeface="Arial" panose="020B0604020202020204" pitchFamily="34" charset="0"/>
            </a:endParaRPr>
          </a:p>
        </p:txBody>
      </p:sp>
      <p:grpSp>
        <p:nvGrpSpPr>
          <p:cNvPr id="13" name="Group 12">
            <a:extLst>
              <a:ext uri="{FF2B5EF4-FFF2-40B4-BE49-F238E27FC236}">
                <a16:creationId xmlns:a16="http://schemas.microsoft.com/office/drawing/2014/main" id="{FBE7FDD5-4ACE-4BAE-BC62-05E5E42A25FB}"/>
              </a:ext>
            </a:extLst>
          </p:cNvPr>
          <p:cNvGrpSpPr/>
          <p:nvPr/>
        </p:nvGrpSpPr>
        <p:grpSpPr>
          <a:xfrm>
            <a:off x="-3062862" y="2493845"/>
            <a:ext cx="2540096" cy="786947"/>
            <a:chOff x="-6419729" y="2647898"/>
            <a:chExt cx="3093530" cy="891873"/>
          </a:xfrm>
          <a:solidFill>
            <a:schemeClr val="accent3">
              <a:lumMod val="40000"/>
              <a:lumOff val="60000"/>
            </a:schemeClr>
          </a:solidFill>
        </p:grpSpPr>
        <p:sp>
          <p:nvSpPr>
            <p:cNvPr id="45" name="TextBox 44">
              <a:extLst>
                <a:ext uri="{FF2B5EF4-FFF2-40B4-BE49-F238E27FC236}">
                  <a16:creationId xmlns:a16="http://schemas.microsoft.com/office/drawing/2014/main" id="{6CBBF3DC-8AF0-44CD-A307-CC531DDAAF09}"/>
                </a:ext>
              </a:extLst>
            </p:cNvPr>
            <p:cNvSpPr txBox="1"/>
            <p:nvPr/>
          </p:nvSpPr>
          <p:spPr>
            <a:xfrm>
              <a:off x="-6419729" y="2647898"/>
              <a:ext cx="3093530" cy="891873"/>
            </a:xfrm>
            <a:prstGeom prst="rect">
              <a:avLst/>
            </a:prstGeom>
            <a:grpFill/>
            <a:ln>
              <a:solidFill>
                <a:srgbClr val="C00000"/>
              </a:solidFill>
            </a:ln>
            <a:effectLst>
              <a:outerShdw blurRad="50800" dist="38100" dir="2700000" algn="tl" rotWithShape="0">
                <a:prstClr val="black">
                  <a:alpha val="40000"/>
                </a:prstClr>
              </a:outerShdw>
            </a:effectLst>
          </p:spPr>
          <p:txBody>
            <a:bodyPr wrap="square">
              <a:spAutoFit/>
            </a:bodyPr>
            <a:lstStyle/>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High School</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1015 Tenth Street</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FL 32168</a:t>
              </a:r>
              <a:r>
                <a:rPr kumimoji="0" lang="en-US" sz="998"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a:t>
              </a:r>
            </a:p>
            <a:p>
              <a:pPr marL="0" marR="0" lvl="0" indent="0" algn="l" defTabSz="818538" rtl="0" eaLnBrk="1" fontAlgn="auto" latinLnBrk="0" hangingPunct="1">
                <a:lnSpc>
                  <a:spcPct val="100000"/>
                </a:lnSpc>
                <a:spcBef>
                  <a:spcPts val="0"/>
                </a:spcBef>
                <a:spcAft>
                  <a:spcPts val="0"/>
                </a:spcAft>
                <a:buClrTx/>
                <a:buSzTx/>
                <a:buFontTx/>
                <a:buNone/>
                <a:tabLst/>
                <a:defRPr/>
              </a:pPr>
              <a:endParaRPr kumimoji="0" lang="en-US" sz="61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9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Mr. Timothy Merrick, Principal</a:t>
              </a:r>
            </a:p>
          </p:txBody>
        </p:sp>
        <p:pic>
          <p:nvPicPr>
            <p:cNvPr id="47" name="Picture 12" descr="Address Icon png vector. 1000+ awesome free vector images, psd templates,  icons, photos, mock-ups and more! | Address icon, Icon, Vector images">
              <a:extLst>
                <a:ext uri="{FF2B5EF4-FFF2-40B4-BE49-F238E27FC236}">
                  <a16:creationId xmlns:a16="http://schemas.microsoft.com/office/drawing/2014/main" id="{EF6C4850-D03E-4349-AAE2-3CD6302767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339" y1="41518" x2="51339" y2="41518"/>
                        </a14:backgroundRemoval>
                      </a14:imgEffect>
                    </a14:imgLayer>
                  </a14:imgProps>
                </a:ext>
                <a:ext uri="{28A0092B-C50C-407E-A947-70E740481C1C}">
                  <a14:useLocalDpi xmlns:a14="http://schemas.microsoft.com/office/drawing/2010/main" val="0"/>
                </a:ext>
              </a:extLst>
            </a:blip>
            <a:srcRect l="17335" t="17979" r="23917" b="9118"/>
            <a:stretch/>
          </p:blipFill>
          <p:spPr bwMode="auto">
            <a:xfrm>
              <a:off x="-6400358" y="2653289"/>
              <a:ext cx="274731" cy="340927"/>
            </a:xfrm>
            <a:prstGeom prst="rect">
              <a:avLst/>
            </a:prstGeom>
            <a:grpFill/>
            <a:ln>
              <a:noFill/>
            </a:ln>
          </p:spPr>
        </p:pic>
      </p:grpSp>
      <p:grpSp>
        <p:nvGrpSpPr>
          <p:cNvPr id="62" name="Group 61">
            <a:extLst>
              <a:ext uri="{FF2B5EF4-FFF2-40B4-BE49-F238E27FC236}">
                <a16:creationId xmlns:a16="http://schemas.microsoft.com/office/drawing/2014/main" id="{70A17A45-34D6-4D7E-A73F-E46AB0E88112}"/>
              </a:ext>
            </a:extLst>
          </p:cNvPr>
          <p:cNvGrpSpPr/>
          <p:nvPr/>
        </p:nvGrpSpPr>
        <p:grpSpPr>
          <a:xfrm>
            <a:off x="-3004981" y="577363"/>
            <a:ext cx="2575805" cy="1050096"/>
            <a:chOff x="213668" y="5765655"/>
            <a:chExt cx="2710728" cy="1105102"/>
          </a:xfrm>
          <a:solidFill>
            <a:schemeClr val="accent4">
              <a:lumMod val="60000"/>
              <a:lumOff val="40000"/>
            </a:schemeClr>
          </a:solidFill>
        </p:grpSpPr>
        <p:sp>
          <p:nvSpPr>
            <p:cNvPr id="63" name="TextBox 62">
              <a:extLst>
                <a:ext uri="{FF2B5EF4-FFF2-40B4-BE49-F238E27FC236}">
                  <a16:creationId xmlns:a16="http://schemas.microsoft.com/office/drawing/2014/main" id="{F7D7B028-7224-46EB-8D48-60BC13B7ABC4}"/>
                </a:ext>
              </a:extLst>
            </p:cNvPr>
            <p:cNvSpPr txBox="1"/>
            <p:nvPr/>
          </p:nvSpPr>
          <p:spPr>
            <a:xfrm>
              <a:off x="213668" y="5765655"/>
              <a:ext cx="2710728" cy="1105102"/>
            </a:xfrm>
            <a:prstGeom prst="rect">
              <a:avLst/>
            </a:prstGeom>
            <a:grp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Susan Zona, </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Cambridge AICE Coordinator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ext.38723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swona@volusia.k12.fl.us</a:t>
              </a:r>
            </a:p>
          </p:txBody>
        </p:sp>
        <p:pic>
          <p:nvPicPr>
            <p:cNvPr id="64" name="Picture 4" descr="Bubble with phone icon Royalty Free Vector Image">
              <a:extLst>
                <a:ext uri="{FF2B5EF4-FFF2-40B4-BE49-F238E27FC236}">
                  <a16:creationId xmlns:a16="http://schemas.microsoft.com/office/drawing/2014/main" id="{07FA9361-AFBD-4AF6-BB4C-293F5BEF92C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grpFill/>
          </p:spPr>
        </p:pic>
        <p:pic>
          <p:nvPicPr>
            <p:cNvPr id="65" name="Picture 10" descr="Email vector icon isolated on transparent background, Email logo concept Stock Vector - 109059520">
              <a:extLst>
                <a:ext uri="{FF2B5EF4-FFF2-40B4-BE49-F238E27FC236}">
                  <a16:creationId xmlns:a16="http://schemas.microsoft.com/office/drawing/2014/main" id="{24CAE3A1-180E-4271-BACF-CF0BC49F0C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grpFill/>
          </p:spPr>
        </p:pic>
      </p:grpSp>
      <p:pic>
        <p:nvPicPr>
          <p:cNvPr id="7" name="Picture 6">
            <a:extLst>
              <a:ext uri="{FF2B5EF4-FFF2-40B4-BE49-F238E27FC236}">
                <a16:creationId xmlns:a16="http://schemas.microsoft.com/office/drawing/2014/main" id="{D8ED8544-FA01-44E8-BDF0-576FA822A8B3}"/>
              </a:ext>
            </a:extLst>
          </p:cNvPr>
          <p:cNvPicPr>
            <a:picLocks noChangeAspect="1"/>
          </p:cNvPicPr>
          <p:nvPr/>
        </p:nvPicPr>
        <p:blipFill rotWithShape="1">
          <a:blip r:embed="rId9"/>
          <a:srcRect l="19348" r="21866" b="-1"/>
          <a:stretch/>
        </p:blipFill>
        <p:spPr>
          <a:xfrm>
            <a:off x="7087221" y="976100"/>
            <a:ext cx="4982320" cy="3384755"/>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68D30E36-B5E4-49F0-8F01-975847229043}"/>
              </a:ext>
            </a:extLst>
          </p:cNvPr>
          <p:cNvPicPr>
            <a:picLocks noChangeAspect="1"/>
          </p:cNvPicPr>
          <p:nvPr/>
        </p:nvPicPr>
        <p:blipFill>
          <a:blip r:embed="rId10"/>
          <a:stretch>
            <a:fillRect/>
          </a:stretch>
        </p:blipFill>
        <p:spPr>
          <a:xfrm>
            <a:off x="1074935" y="-3265"/>
            <a:ext cx="1515182" cy="2069052"/>
          </a:xfrm>
          <a:prstGeom prst="rect">
            <a:avLst/>
          </a:prstGeom>
        </p:spPr>
      </p:pic>
      <p:sp>
        <p:nvSpPr>
          <p:cNvPr id="3" name="Rectangle 2">
            <a:extLst>
              <a:ext uri="{FF2B5EF4-FFF2-40B4-BE49-F238E27FC236}">
                <a16:creationId xmlns:a16="http://schemas.microsoft.com/office/drawing/2014/main" id="{37CBD89A-2343-4374-9904-B38700EEFEC1}"/>
              </a:ext>
            </a:extLst>
          </p:cNvPr>
          <p:cNvSpPr/>
          <p:nvPr/>
        </p:nvSpPr>
        <p:spPr>
          <a:xfrm>
            <a:off x="4904746" y="2593871"/>
            <a:ext cx="2646740" cy="4241164"/>
          </a:xfrm>
          <a:prstGeom prst="rect">
            <a:avLst/>
          </a:prstGeom>
          <a:solidFill>
            <a:srgbClr val="C0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058203" y="3045763"/>
            <a:ext cx="2339826" cy="2901694"/>
          </a:xfrm>
        </p:spPr>
        <p:txBody>
          <a:bodyPr anchor="b">
            <a:normAutofit/>
          </a:bodyPr>
          <a:lstStyle/>
          <a:p>
            <a:pPr algn="ctr"/>
            <a:r>
              <a:rPr lang="en-US" sz="3794" b="1" dirty="0">
                <a:solidFill>
                  <a:schemeClr val="bg1"/>
                </a:solidFill>
              </a:rPr>
              <a:t>Thank you!</a:t>
            </a:r>
          </a:p>
        </p:txBody>
      </p:sp>
      <p:pic>
        <p:nvPicPr>
          <p:cNvPr id="12" name="Picture 11">
            <a:extLst>
              <a:ext uri="{FF2B5EF4-FFF2-40B4-BE49-F238E27FC236}">
                <a16:creationId xmlns:a16="http://schemas.microsoft.com/office/drawing/2014/main" id="{DBCB42FE-5044-4E2F-ACBE-5CFD5FDA7A8E}"/>
              </a:ext>
            </a:extLst>
          </p:cNvPr>
          <p:cNvPicPr>
            <a:picLocks noChangeAspect="1"/>
          </p:cNvPicPr>
          <p:nvPr/>
        </p:nvPicPr>
        <p:blipFill>
          <a:blip r:embed="rId11"/>
          <a:stretch>
            <a:fillRect/>
          </a:stretch>
        </p:blipFill>
        <p:spPr>
          <a:xfrm>
            <a:off x="9647278" y="348976"/>
            <a:ext cx="1155018" cy="1555603"/>
          </a:xfrm>
          <a:prstGeom prst="rect">
            <a:avLst/>
          </a:prstGeom>
        </p:spPr>
      </p:pic>
    </p:spTree>
    <p:extLst>
      <p:ext uri="{BB962C8B-B14F-4D97-AF65-F5344CB8AC3E}">
        <p14:creationId xmlns:p14="http://schemas.microsoft.com/office/powerpoint/2010/main" val="2756366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FF28A-C25A-467D-B0FB-15D39B835DF2}"/>
              </a:ext>
            </a:extLst>
          </p:cNvPr>
          <p:cNvPicPr>
            <a:picLocks noChangeAspect="1"/>
          </p:cNvPicPr>
          <p:nvPr/>
        </p:nvPicPr>
        <p:blipFill>
          <a:blip r:embed="rId2"/>
          <a:stretch>
            <a:fillRect/>
          </a:stretch>
        </p:blipFill>
        <p:spPr>
          <a:xfrm>
            <a:off x="122459" y="1007269"/>
            <a:ext cx="5096255" cy="3384755"/>
          </a:xfrm>
          <a:prstGeom prst="rect">
            <a:avLst/>
          </a:prstGeom>
        </p:spPr>
      </p:pic>
      <p:sp>
        <p:nvSpPr>
          <p:cNvPr id="43" name="Text Placeholder 1">
            <a:extLst>
              <a:ext uri="{FF2B5EF4-FFF2-40B4-BE49-F238E27FC236}">
                <a16:creationId xmlns:a16="http://schemas.microsoft.com/office/drawing/2014/main" id="{EF8AFEF9-6AF3-42A3-AA37-79EA173B3F6B}"/>
              </a:ext>
            </a:extLst>
          </p:cNvPr>
          <p:cNvSpPr txBox="1">
            <a:spLocks/>
          </p:cNvSpPr>
          <p:nvPr/>
        </p:nvSpPr>
        <p:spPr>
          <a:xfrm>
            <a:off x="-3900358" y="2138627"/>
            <a:ext cx="5631370" cy="2575826"/>
          </a:xfrm>
          <a:prstGeom prst="rect">
            <a:avLst/>
          </a:prstGeom>
        </p:spPr>
        <p:txBody>
          <a:bodyPr vert="horz" lIns="0" tIns="40924" rIns="0" bIns="40924" rtlCol="0" anchor="t">
            <a:normAutofit/>
          </a:bodyPr>
          <a:lstStyle>
            <a:lvl1pPr marL="0" indent="0" algn="l" defTabSz="914400" rtl="0" eaLnBrk="1" latinLnBrk="0" hangingPunct="1">
              <a:lnSpc>
                <a:spcPts val="1800"/>
              </a:lnSpc>
              <a:spcBef>
                <a:spcPts val="1000"/>
              </a:spcBef>
              <a:buFont typeface="Arial" panose="020B0604020202020204" pitchFamily="34" charset="0"/>
              <a:buNone/>
              <a:defRPr sz="1100" b="0" i="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2pPr>
            <a:lvl3pPr marL="11430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3pPr>
            <a:lvl4pPr marL="1600200" indent="-228600" algn="l" defTabSz="914400" rtl="0" eaLnBrk="1" latinLnBrk="0" hangingPunct="1">
              <a:lnSpc>
                <a:spcPts val="1800"/>
              </a:lnSpc>
              <a:spcBef>
                <a:spcPts val="50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200" kern="1200">
                <a:solidFill>
                  <a:schemeClr val="tx1">
                    <a:lumMod val="75000"/>
                    <a:lumOff val="25000"/>
                  </a:schemeClr>
                </a:solidFill>
                <a:latin typeface="Avenir Next LT Pro" panose="020B0504020202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9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18" rtl="0" eaLnBrk="1" fontAlgn="auto" latinLnBrk="0" hangingPunct="1">
              <a:lnSpc>
                <a:spcPct val="100000"/>
              </a:lnSpc>
              <a:spcBef>
                <a:spcPts val="895"/>
              </a:spcBef>
              <a:spcAft>
                <a:spcPts val="0"/>
              </a:spcAft>
              <a:buClrTx/>
              <a:buSzTx/>
              <a:buFont typeface="Arial" panose="020B0604020202020204" pitchFamily="34" charset="0"/>
              <a:buNone/>
              <a:tabLst/>
              <a:defRPr/>
            </a:pPr>
            <a:endParaRPr kumimoji="0" lang="en-US" sz="985" b="0" i="0" u="none" strike="noStrike" kern="1200" cap="none" spc="0" normalizeH="0" baseline="0" noProof="0" dirty="0">
              <a:ln>
                <a:noFill/>
              </a:ln>
              <a:solidFill>
                <a:srgbClr val="2C2C2C"/>
              </a:solidFill>
              <a:effectLst/>
              <a:uLnTx/>
              <a:uFillTx/>
              <a:latin typeface="Univers"/>
              <a:ea typeface="+mn-ea"/>
              <a:cs typeface="Arial" panose="020B0604020202020204" pitchFamily="34" charset="0"/>
            </a:endParaRPr>
          </a:p>
        </p:txBody>
      </p:sp>
      <p:grpSp>
        <p:nvGrpSpPr>
          <p:cNvPr id="13" name="Group 12">
            <a:extLst>
              <a:ext uri="{FF2B5EF4-FFF2-40B4-BE49-F238E27FC236}">
                <a16:creationId xmlns:a16="http://schemas.microsoft.com/office/drawing/2014/main" id="{FBE7FDD5-4ACE-4BAE-BC62-05E5E42A25FB}"/>
              </a:ext>
            </a:extLst>
          </p:cNvPr>
          <p:cNvGrpSpPr/>
          <p:nvPr/>
        </p:nvGrpSpPr>
        <p:grpSpPr>
          <a:xfrm>
            <a:off x="-3062862" y="2493845"/>
            <a:ext cx="2540096" cy="786947"/>
            <a:chOff x="-6419729" y="2647898"/>
            <a:chExt cx="3093530" cy="891873"/>
          </a:xfrm>
          <a:solidFill>
            <a:schemeClr val="accent3">
              <a:lumMod val="40000"/>
              <a:lumOff val="60000"/>
            </a:schemeClr>
          </a:solidFill>
        </p:grpSpPr>
        <p:sp>
          <p:nvSpPr>
            <p:cNvPr id="45" name="TextBox 44">
              <a:extLst>
                <a:ext uri="{FF2B5EF4-FFF2-40B4-BE49-F238E27FC236}">
                  <a16:creationId xmlns:a16="http://schemas.microsoft.com/office/drawing/2014/main" id="{6CBBF3DC-8AF0-44CD-A307-CC531DDAAF09}"/>
                </a:ext>
              </a:extLst>
            </p:cNvPr>
            <p:cNvSpPr txBox="1"/>
            <p:nvPr/>
          </p:nvSpPr>
          <p:spPr>
            <a:xfrm>
              <a:off x="-6419729" y="2647898"/>
              <a:ext cx="3093530" cy="891873"/>
            </a:xfrm>
            <a:prstGeom prst="rect">
              <a:avLst/>
            </a:prstGeom>
            <a:grpFill/>
            <a:ln>
              <a:solidFill>
                <a:srgbClr val="C00000"/>
              </a:solidFill>
            </a:ln>
            <a:effectLst>
              <a:outerShdw blurRad="50800" dist="38100" dir="2700000" algn="tl" rotWithShape="0">
                <a:prstClr val="black">
                  <a:alpha val="40000"/>
                </a:prstClr>
              </a:outerShdw>
            </a:effectLst>
          </p:spPr>
          <p:txBody>
            <a:bodyPr wrap="square">
              <a:spAutoFit/>
            </a:bodyPr>
            <a:lstStyle/>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High School</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1015 Tenth Street</a:t>
              </a: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New Smyrna Beach, FL 32168</a:t>
              </a:r>
              <a:r>
                <a:rPr kumimoji="0" lang="en-US" sz="998" b="0"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a:t>
              </a:r>
            </a:p>
            <a:p>
              <a:pPr marL="0" marR="0" lvl="0" indent="0" algn="l" defTabSz="818538" rtl="0" eaLnBrk="1" fontAlgn="auto" latinLnBrk="0" hangingPunct="1">
                <a:lnSpc>
                  <a:spcPct val="100000"/>
                </a:lnSpc>
                <a:spcBef>
                  <a:spcPts val="0"/>
                </a:spcBef>
                <a:spcAft>
                  <a:spcPts val="0"/>
                </a:spcAft>
                <a:buClrTx/>
                <a:buSzTx/>
                <a:buFontTx/>
                <a:buNone/>
                <a:tabLst/>
                <a:defRPr/>
              </a:pPr>
              <a:endParaRPr kumimoji="0" lang="en-US" sz="61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endParaRPr>
            </a:p>
            <a:p>
              <a:pPr marL="0" marR="0" lvl="0" indent="0" algn="l" defTabSz="818538" rtl="0" eaLnBrk="1" fontAlgn="auto" latinLnBrk="0" hangingPunct="1">
                <a:lnSpc>
                  <a:spcPct val="100000"/>
                </a:lnSpc>
                <a:spcBef>
                  <a:spcPts val="0"/>
                </a:spcBef>
                <a:spcAft>
                  <a:spcPts val="0"/>
                </a:spcAft>
                <a:buClrTx/>
                <a:buSzTx/>
                <a:buFontTx/>
                <a:buNone/>
                <a:tabLst/>
                <a:defRPr/>
              </a:pPr>
              <a:r>
                <a:rPr kumimoji="0" lang="en-US" sz="998" b="1" i="0" u="none" strike="noStrike" kern="1200" cap="none" spc="0" normalizeH="0" baseline="0" noProof="0" dirty="0">
                  <a:ln>
                    <a:noFill/>
                  </a:ln>
                  <a:solidFill>
                    <a:srgbClr val="2C2C2C"/>
                  </a:solidFill>
                  <a:effectLst/>
                  <a:uLnTx/>
                  <a:uFillTx/>
                  <a:latin typeface="Century Gothic" panose="020B0502020202020204" pitchFamily="34" charset="0"/>
                  <a:ea typeface="+mn-ea"/>
                  <a:cs typeface="Arial"/>
                </a:rPr>
                <a:t>        Mr. Timothy Merrick, Principal</a:t>
              </a:r>
            </a:p>
          </p:txBody>
        </p:sp>
        <p:pic>
          <p:nvPicPr>
            <p:cNvPr id="47" name="Picture 12" descr="Address Icon png vector. 1000+ awesome free vector images, psd templates,  icons, photos, mock-ups and more! | Address icon, Icon, Vector images">
              <a:extLst>
                <a:ext uri="{FF2B5EF4-FFF2-40B4-BE49-F238E27FC236}">
                  <a16:creationId xmlns:a16="http://schemas.microsoft.com/office/drawing/2014/main" id="{EF6C4850-D03E-4349-AAE2-3CD6302767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339" y1="41518" x2="51339" y2="41518"/>
                        </a14:backgroundRemoval>
                      </a14:imgEffect>
                    </a14:imgLayer>
                  </a14:imgProps>
                </a:ext>
                <a:ext uri="{28A0092B-C50C-407E-A947-70E740481C1C}">
                  <a14:useLocalDpi xmlns:a14="http://schemas.microsoft.com/office/drawing/2010/main" val="0"/>
                </a:ext>
              </a:extLst>
            </a:blip>
            <a:srcRect l="17335" t="17979" r="23917" b="9118"/>
            <a:stretch/>
          </p:blipFill>
          <p:spPr bwMode="auto">
            <a:xfrm>
              <a:off x="-6400358" y="2653289"/>
              <a:ext cx="274731" cy="340927"/>
            </a:xfrm>
            <a:prstGeom prst="rect">
              <a:avLst/>
            </a:prstGeom>
            <a:grpFill/>
            <a:ln>
              <a:noFill/>
            </a:ln>
          </p:spPr>
        </p:pic>
      </p:grpSp>
      <p:grpSp>
        <p:nvGrpSpPr>
          <p:cNvPr id="62" name="Group 61">
            <a:extLst>
              <a:ext uri="{FF2B5EF4-FFF2-40B4-BE49-F238E27FC236}">
                <a16:creationId xmlns:a16="http://schemas.microsoft.com/office/drawing/2014/main" id="{70A17A45-34D6-4D7E-A73F-E46AB0E88112}"/>
              </a:ext>
            </a:extLst>
          </p:cNvPr>
          <p:cNvGrpSpPr/>
          <p:nvPr/>
        </p:nvGrpSpPr>
        <p:grpSpPr>
          <a:xfrm>
            <a:off x="-3004981" y="577363"/>
            <a:ext cx="2575805" cy="1050096"/>
            <a:chOff x="213668" y="5765655"/>
            <a:chExt cx="2710728" cy="1105102"/>
          </a:xfrm>
          <a:solidFill>
            <a:schemeClr val="accent4">
              <a:lumMod val="60000"/>
              <a:lumOff val="40000"/>
            </a:schemeClr>
          </a:solidFill>
        </p:grpSpPr>
        <p:sp>
          <p:nvSpPr>
            <p:cNvPr id="63" name="TextBox 62">
              <a:extLst>
                <a:ext uri="{FF2B5EF4-FFF2-40B4-BE49-F238E27FC236}">
                  <a16:creationId xmlns:a16="http://schemas.microsoft.com/office/drawing/2014/main" id="{F7D7B028-7224-46EB-8D48-60BC13B7ABC4}"/>
                </a:ext>
              </a:extLst>
            </p:cNvPr>
            <p:cNvSpPr txBox="1"/>
            <p:nvPr/>
          </p:nvSpPr>
          <p:spPr>
            <a:xfrm>
              <a:off x="213668" y="5765655"/>
              <a:ext cx="2710728" cy="1105102"/>
            </a:xfrm>
            <a:prstGeom prst="rect">
              <a:avLst/>
            </a:prstGeom>
            <a:grpFill/>
            <a:ln>
              <a:solidFill>
                <a:schemeClr val="accent1">
                  <a:lumMod val="60000"/>
                  <a:lumOff val="4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Susan Zona, </a:t>
              </a:r>
            </a:p>
            <a:p>
              <a:pPr marL="0" marR="0" lvl="0" indent="0" algn="l" defTabSz="818518" rtl="0" eaLnBrk="1" fontAlgn="auto" latinLnBrk="0" hangingPunct="1">
                <a:lnSpc>
                  <a:spcPct val="100000"/>
                </a:lnSpc>
                <a:spcBef>
                  <a:spcPts val="0"/>
                </a:spcBef>
                <a:spcAft>
                  <a:spcPts val="0"/>
                </a:spcAft>
                <a:buClrTx/>
                <a:buSzTx/>
                <a:buFontTx/>
                <a:buNone/>
                <a:tabLst/>
                <a:defRPr/>
              </a:pPr>
              <a:r>
                <a:rPr kumimoji="0" lang="en-US" sz="114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Cambridge AICE Coordinator</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entury Gothic"/>
                  <a:ea typeface="+mn-ea"/>
                  <a:cs typeface="Arial"/>
                </a:rPr>
                <a:t>          </a:t>
              </a:r>
              <a:r>
                <a:rPr kumimoji="0" lang="en-US" sz="998" b="0" i="0" u="none" strike="noStrike" kern="1200" cap="none" spc="0" normalizeH="0" baseline="0" noProof="0" dirty="0">
                  <a:ln>
                    <a:noFill/>
                  </a:ln>
                  <a:solidFill>
                    <a:prstClr val="black"/>
                  </a:solidFill>
                  <a:effectLst/>
                  <a:uLnTx/>
                  <a:uFillTx/>
                  <a:latin typeface="Century Gothic"/>
                  <a:ea typeface="+mn-ea"/>
                  <a:cs typeface="Arial"/>
                </a:rPr>
                <a:t>386.424.2555 ext.38723           </a:t>
              </a: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dirty="0">
                  <a:ln>
                    <a:noFill/>
                  </a:ln>
                  <a:solidFill>
                    <a:prstClr val="black"/>
                  </a:solidFill>
                  <a:effectLst/>
                  <a:uLnTx/>
                  <a:uFillTx/>
                  <a:latin typeface="Century Gothic"/>
                  <a:ea typeface="+mn-ea"/>
                  <a:cs typeface="Arial"/>
                </a:rPr>
                <a:t>          swona@volusia.k12.fl.us</a:t>
              </a:r>
            </a:p>
          </p:txBody>
        </p:sp>
        <p:pic>
          <p:nvPicPr>
            <p:cNvPr id="64" name="Picture 4" descr="Bubble with phone icon Royalty Free Vector Image">
              <a:extLst>
                <a:ext uri="{FF2B5EF4-FFF2-40B4-BE49-F238E27FC236}">
                  <a16:creationId xmlns:a16="http://schemas.microsoft.com/office/drawing/2014/main" id="{07FA9361-AFBD-4AF6-BB4C-293F5BEF92C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778" b="90000" l="8500" r="91600">
                          <a14:foregroundMark x1="24800" y1="20278" x2="24800" y2="20278"/>
                          <a14:foregroundMark x1="36400" y1="12037" x2="16500" y2="28241"/>
                          <a14:foregroundMark x1="16500" y1="28241" x2="11300" y2="44074"/>
                          <a14:foregroundMark x1="11300" y1="44074" x2="14700" y2="58704"/>
                          <a14:foregroundMark x1="14700" y1="58704" x2="17100" y2="63426"/>
                          <a14:foregroundMark x1="17400" y1="70648" x2="11900" y2="85741"/>
                          <a14:foregroundMark x1="11900" y1="85741" x2="36100" y2="78426"/>
                          <a14:foregroundMark x1="36100" y1="78426" x2="44800" y2="80185"/>
                          <a14:foregroundMark x1="44800" y1="80185" x2="72200" y2="75278"/>
                          <a14:foregroundMark x1="72200" y1="75278" x2="77800" y2="72500"/>
                          <a14:foregroundMark x1="64000" y1="12500" x2="64000" y2="12500"/>
                          <a14:foregroundMark x1="58000" y1="10648" x2="58000" y2="10648"/>
                          <a14:foregroundMark x1="52500" y1="7778" x2="52500" y2="7778"/>
                          <a14:foregroundMark x1="43000" y1="28519" x2="43000" y2="28519"/>
                          <a14:foregroundMark x1="38100" y1="33056" x2="38100" y2="33056"/>
                          <a14:foregroundMark x1="61700" y1="60556" x2="61700" y2="60556"/>
                          <a14:foregroundMark x1="9900" y1="80833" x2="9900" y2="80833"/>
                          <a14:foregroundMark x1="9300" y1="42963" x2="9300" y2="42963"/>
                          <a14:foregroundMark x1="8500" y1="80093" x2="8500" y2="80093"/>
                          <a14:foregroundMark x1="91600" y1="41759" x2="91600" y2="41759"/>
                        </a14:backgroundRemoval>
                      </a14:imgEffect>
                    </a14:imgLayer>
                  </a14:imgProps>
                </a:ext>
                <a:ext uri="{28A0092B-C50C-407E-A947-70E740481C1C}">
                  <a14:useLocalDpi xmlns:a14="http://schemas.microsoft.com/office/drawing/2010/main" val="0"/>
                </a:ext>
              </a:extLst>
            </a:blip>
            <a:srcRect/>
            <a:stretch>
              <a:fillRect/>
            </a:stretch>
          </p:blipFill>
          <p:spPr bwMode="auto">
            <a:xfrm>
              <a:off x="287985" y="6218080"/>
              <a:ext cx="318129" cy="343579"/>
            </a:xfrm>
            <a:prstGeom prst="rect">
              <a:avLst/>
            </a:prstGeom>
            <a:grpFill/>
          </p:spPr>
        </p:pic>
        <p:pic>
          <p:nvPicPr>
            <p:cNvPr id="65" name="Picture 10" descr="Email vector icon isolated on transparent background, Email logo concept Stock Vector - 109059520">
              <a:extLst>
                <a:ext uri="{FF2B5EF4-FFF2-40B4-BE49-F238E27FC236}">
                  <a16:creationId xmlns:a16="http://schemas.microsoft.com/office/drawing/2014/main" id="{24CAE3A1-180E-4271-BACF-CF0BC49F0C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4444" y1="48222" x2="44444" y2="48222"/>
                          <a14:foregroundMark x1="45778" y1="53333" x2="45778" y2="53333"/>
                          <a14:foregroundMark x1="67333" y1="37111" x2="67333" y2="37111"/>
                        </a14:backgroundRemoval>
                      </a14:imgEffect>
                    </a14:imgLayer>
                  </a14:imgProps>
                </a:ext>
                <a:ext uri="{28A0092B-C50C-407E-A947-70E740481C1C}">
                  <a14:useLocalDpi xmlns:a14="http://schemas.microsoft.com/office/drawing/2010/main" val="0"/>
                </a:ext>
              </a:extLst>
            </a:blip>
            <a:srcRect l="10628" t="17703" r="12025" b="18158"/>
            <a:stretch/>
          </p:blipFill>
          <p:spPr bwMode="auto">
            <a:xfrm>
              <a:off x="285296" y="6582059"/>
              <a:ext cx="348265" cy="235768"/>
            </a:xfrm>
            <a:prstGeom prst="rect">
              <a:avLst/>
            </a:prstGeom>
            <a:grpFill/>
          </p:spPr>
        </p:pic>
      </p:grpSp>
      <p:pic>
        <p:nvPicPr>
          <p:cNvPr id="7" name="Picture 6">
            <a:extLst>
              <a:ext uri="{FF2B5EF4-FFF2-40B4-BE49-F238E27FC236}">
                <a16:creationId xmlns:a16="http://schemas.microsoft.com/office/drawing/2014/main" id="{D8ED8544-FA01-44E8-BDF0-576FA822A8B3}"/>
              </a:ext>
            </a:extLst>
          </p:cNvPr>
          <p:cNvPicPr>
            <a:picLocks noChangeAspect="1"/>
          </p:cNvPicPr>
          <p:nvPr/>
        </p:nvPicPr>
        <p:blipFill rotWithShape="1">
          <a:blip r:embed="rId9"/>
          <a:srcRect l="19348" r="21866" b="-1"/>
          <a:stretch/>
        </p:blipFill>
        <p:spPr>
          <a:xfrm>
            <a:off x="7087221" y="976100"/>
            <a:ext cx="4982320" cy="3384755"/>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68D30E36-B5E4-49F0-8F01-975847229043}"/>
              </a:ext>
            </a:extLst>
          </p:cNvPr>
          <p:cNvPicPr>
            <a:picLocks noChangeAspect="1"/>
          </p:cNvPicPr>
          <p:nvPr/>
        </p:nvPicPr>
        <p:blipFill>
          <a:blip r:embed="rId10"/>
          <a:stretch>
            <a:fillRect/>
          </a:stretch>
        </p:blipFill>
        <p:spPr>
          <a:xfrm>
            <a:off x="1074935" y="-3265"/>
            <a:ext cx="1515182" cy="2069052"/>
          </a:xfrm>
          <a:prstGeom prst="rect">
            <a:avLst/>
          </a:prstGeom>
        </p:spPr>
      </p:pic>
      <p:sp>
        <p:nvSpPr>
          <p:cNvPr id="3" name="Rectangle 2">
            <a:extLst>
              <a:ext uri="{FF2B5EF4-FFF2-40B4-BE49-F238E27FC236}">
                <a16:creationId xmlns:a16="http://schemas.microsoft.com/office/drawing/2014/main" id="{37CBD89A-2343-4374-9904-B38700EEFEC1}"/>
              </a:ext>
            </a:extLst>
          </p:cNvPr>
          <p:cNvSpPr/>
          <p:nvPr/>
        </p:nvSpPr>
        <p:spPr>
          <a:xfrm>
            <a:off x="4904746" y="2593871"/>
            <a:ext cx="2492647" cy="4241164"/>
          </a:xfrm>
          <a:prstGeom prst="rect">
            <a:avLst/>
          </a:prstGeom>
          <a:solidFill>
            <a:srgbClr val="C0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753783" y="3045763"/>
            <a:ext cx="2794571" cy="2901694"/>
          </a:xfrm>
        </p:spPr>
        <p:txBody>
          <a:bodyPr anchor="b">
            <a:normAutofit/>
          </a:bodyPr>
          <a:lstStyle/>
          <a:p>
            <a:pPr algn="ctr"/>
            <a:r>
              <a:rPr lang="en-US" sz="3600" b="1" dirty="0">
                <a:solidFill>
                  <a:schemeClr val="bg1"/>
                </a:solidFill>
              </a:rPr>
              <a:t>AICE Requirements</a:t>
            </a:r>
          </a:p>
        </p:txBody>
      </p:sp>
      <p:pic>
        <p:nvPicPr>
          <p:cNvPr id="12" name="Picture 11">
            <a:extLst>
              <a:ext uri="{FF2B5EF4-FFF2-40B4-BE49-F238E27FC236}">
                <a16:creationId xmlns:a16="http://schemas.microsoft.com/office/drawing/2014/main" id="{DBCB42FE-5044-4E2F-ACBE-5CFD5FDA7A8E}"/>
              </a:ext>
            </a:extLst>
          </p:cNvPr>
          <p:cNvPicPr>
            <a:picLocks noChangeAspect="1"/>
          </p:cNvPicPr>
          <p:nvPr/>
        </p:nvPicPr>
        <p:blipFill>
          <a:blip r:embed="rId11"/>
          <a:stretch>
            <a:fillRect/>
          </a:stretch>
        </p:blipFill>
        <p:spPr>
          <a:xfrm>
            <a:off x="9647278" y="348976"/>
            <a:ext cx="1155018" cy="1555603"/>
          </a:xfrm>
          <a:prstGeom prst="rect">
            <a:avLst/>
          </a:prstGeom>
        </p:spPr>
      </p:pic>
    </p:spTree>
    <p:extLst>
      <p:ext uri="{BB962C8B-B14F-4D97-AF65-F5344CB8AC3E}">
        <p14:creationId xmlns:p14="http://schemas.microsoft.com/office/powerpoint/2010/main" val="465115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1156" y="-3485136"/>
            <a:ext cx="10476089" cy="1535275"/>
          </a:xfrm>
        </p:spPr>
        <p:txBody>
          <a:bodyPr anchor="b">
            <a:normAutofit/>
          </a:bodyPr>
          <a:lstStyle/>
          <a:p>
            <a:pPr algn="l">
              <a:lnSpc>
                <a:spcPct val="90000"/>
              </a:lnSpc>
            </a:pPr>
            <a:r>
              <a:rPr lang="en-US" sz="6400" b="1" spc="383" dirty="0">
                <a:solidFill>
                  <a:srgbClr val="C00000"/>
                </a:solidFill>
                <a:effectLst>
                  <a:outerShdw blurRad="38100" dist="38100" dir="2700000" algn="tl">
                    <a:srgbClr val="000000">
                      <a:alpha val="43137"/>
                    </a:srgbClr>
                  </a:outerShdw>
                </a:effectLst>
                <a:latin typeface="Freestyle Script" panose="030804020302050B0404" pitchFamily="66" charset="0"/>
              </a:rPr>
              <a:t>Did You Know…?</a:t>
            </a:r>
            <a:endParaRPr lang="en-US" sz="6400" dirty="0">
              <a:solidFill>
                <a:srgbClr val="C00000"/>
              </a:solidFill>
              <a:latin typeface="Freestyle Script" panose="030804020302050B0404" pitchFamily="66" charset="0"/>
            </a:endParaRPr>
          </a:p>
        </p:txBody>
      </p:sp>
      <p:sp>
        <p:nvSpPr>
          <p:cNvPr id="9" name="TextBox 8">
            <a:extLst>
              <a:ext uri="{FF2B5EF4-FFF2-40B4-BE49-F238E27FC236}">
                <a16:creationId xmlns:a16="http://schemas.microsoft.com/office/drawing/2014/main" id="{82D17BB0-A1C3-4198-8231-489149BFEFF5}"/>
              </a:ext>
            </a:extLst>
          </p:cNvPr>
          <p:cNvSpPr txBox="1"/>
          <p:nvPr/>
        </p:nvSpPr>
        <p:spPr>
          <a:xfrm>
            <a:off x="314325" y="1442208"/>
            <a:ext cx="11536499" cy="492442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marL="428625" indent="-428625">
              <a:buFont typeface="Wingdings" panose="05000000000000000000" pitchFamily="2" charset="2"/>
              <a:buChar char="§"/>
            </a:pPr>
            <a:r>
              <a:rPr lang="en-US" sz="2800" dirty="0">
                <a:solidFill>
                  <a:srgbClr val="2C2C2C"/>
                </a:solidFill>
                <a:latin typeface="Arial" panose="020B0604020202020204" pitchFamily="34" charset="0"/>
                <a:cs typeface="Arial" panose="020B0604020202020204" pitchFamily="34" charset="0"/>
              </a:rPr>
              <a:t>Advanced International Certificate of Education</a:t>
            </a:r>
          </a:p>
          <a:p>
            <a:pPr marL="428625" indent="-428625">
              <a:buFont typeface="Wingdings" panose="05000000000000000000" pitchFamily="2" charset="2"/>
              <a:buChar char="§"/>
            </a:pPr>
            <a:endParaRPr lang="en-US" sz="3200" dirty="0">
              <a:solidFill>
                <a:srgbClr val="2C2C2C"/>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
            </a:pPr>
            <a:r>
              <a:rPr lang="en-US" sz="2800" dirty="0">
                <a:latin typeface="Arial" panose="020B0604020202020204" pitchFamily="34" charset="0"/>
                <a:cs typeface="Arial" panose="020B0604020202020204" pitchFamily="34" charset="0"/>
              </a:rPr>
              <a:t>A </a:t>
            </a:r>
            <a:r>
              <a:rPr lang="en-US" sz="2800" u="sng" dirty="0">
                <a:highlight>
                  <a:srgbClr val="00FFFF"/>
                </a:highlight>
                <a:latin typeface="Arial" panose="020B0604020202020204" pitchFamily="34" charset="0"/>
                <a:cs typeface="Arial" panose="020B0604020202020204" pitchFamily="34" charset="0"/>
              </a:rPr>
              <a:t>rigorous</a:t>
            </a:r>
            <a:r>
              <a:rPr lang="en-US" sz="2800" dirty="0">
                <a:latin typeface="Arial" panose="020B0604020202020204" pitchFamily="34" charset="0"/>
                <a:cs typeface="Arial" panose="020B0604020202020204" pitchFamily="34" charset="0"/>
              </a:rPr>
              <a:t> international pre-university curriculum and examination system which emphasizes the value of </a:t>
            </a:r>
            <a:r>
              <a:rPr lang="en-US" sz="2800" u="sng" dirty="0">
                <a:latin typeface="Arial" panose="020B0604020202020204" pitchFamily="34" charset="0"/>
                <a:cs typeface="Arial" panose="020B0604020202020204" pitchFamily="34" charset="0"/>
              </a:rPr>
              <a:t>broad</a:t>
            </a:r>
            <a:r>
              <a:rPr lang="en-US" sz="28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rPr>
              <a:t>and balanced study </a:t>
            </a:r>
            <a:r>
              <a:rPr lang="en-US" sz="2800" dirty="0">
                <a:latin typeface="Arial" panose="020B0604020202020204" pitchFamily="34" charset="0"/>
                <a:cs typeface="Arial" panose="020B0604020202020204" pitchFamily="34" charset="0"/>
              </a:rPr>
              <a:t>for academically advanced students</a:t>
            </a:r>
          </a:p>
          <a:p>
            <a:pPr marL="428625" indent="-428625">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428625" indent="-428625">
              <a:buFont typeface="Wingdings" panose="05000000000000000000" pitchFamily="2" charset="2"/>
              <a:buChar char="§"/>
            </a:pPr>
            <a:r>
              <a:rPr lang="en-US" sz="2800" dirty="0">
                <a:latin typeface="Arial" panose="020B0604020202020204" pitchFamily="34" charset="0"/>
                <a:cs typeface="Arial" panose="020B0604020202020204" pitchFamily="34" charset="0"/>
              </a:rPr>
              <a:t>A </a:t>
            </a:r>
            <a:r>
              <a:rPr lang="en-US" sz="2800" u="sng" dirty="0">
                <a:latin typeface="Arial" panose="020B0604020202020204" pitchFamily="34" charset="0"/>
                <a:cs typeface="Arial" panose="020B0604020202020204" pitchFamily="34" charset="0"/>
              </a:rPr>
              <a:t>rigorous</a:t>
            </a:r>
            <a:r>
              <a:rPr lang="en-US" sz="2800" dirty="0">
                <a:latin typeface="Arial" panose="020B0604020202020204" pitchFamily="34" charset="0"/>
                <a:cs typeface="Arial" panose="020B0604020202020204" pitchFamily="34" charset="0"/>
              </a:rPr>
              <a:t> curriculum that is heavily </a:t>
            </a:r>
            <a:r>
              <a:rPr lang="en-US" sz="2800" u="sng" dirty="0">
                <a:highlight>
                  <a:srgbClr val="00FFFF"/>
                </a:highlight>
                <a:latin typeface="Arial" panose="020B0604020202020204" pitchFamily="34" charset="0"/>
                <a:cs typeface="Arial" panose="020B0604020202020204" pitchFamily="34" charset="0"/>
              </a:rPr>
              <a:t>writing-based</a:t>
            </a:r>
            <a:r>
              <a:rPr lang="en-US" sz="2800" dirty="0">
                <a:latin typeface="Arial" panose="020B0604020202020204" pitchFamily="34" charset="0"/>
                <a:cs typeface="Arial" panose="020B0604020202020204" pitchFamily="34" charset="0"/>
              </a:rPr>
              <a:t> with a strong emphasis on </a:t>
            </a:r>
            <a:r>
              <a:rPr lang="en-US" sz="2800" u="sng" dirty="0">
                <a:highlight>
                  <a:srgbClr val="00FFFF"/>
                </a:highlight>
                <a:latin typeface="Arial" panose="020B0604020202020204" pitchFamily="34" charset="0"/>
                <a:cs typeface="Arial" panose="020B0604020202020204" pitchFamily="34" charset="0"/>
              </a:rPr>
              <a:t>critical thinking</a:t>
            </a:r>
            <a:r>
              <a:rPr lang="en-US" sz="2800" dirty="0">
                <a:latin typeface="Arial" panose="020B0604020202020204" pitchFamily="34" charset="0"/>
                <a:cs typeface="Arial" panose="020B0604020202020204" pitchFamily="34" charset="0"/>
              </a:rPr>
              <a:t>, </a:t>
            </a:r>
            <a:r>
              <a:rPr lang="en-US" sz="2800" u="sng" dirty="0">
                <a:highlight>
                  <a:srgbClr val="00FFFF"/>
                </a:highlight>
                <a:latin typeface="Arial" panose="020B0604020202020204" pitchFamily="34" charset="0"/>
                <a:cs typeface="Arial" panose="020B0604020202020204" pitchFamily="34" charset="0"/>
              </a:rPr>
              <a:t>analysis</a:t>
            </a:r>
            <a:r>
              <a:rPr lang="en-US" sz="2800" dirty="0">
                <a:latin typeface="Arial" panose="020B0604020202020204" pitchFamily="34" charset="0"/>
                <a:cs typeface="Arial" panose="020B0604020202020204" pitchFamily="34" charset="0"/>
              </a:rPr>
              <a:t>, and </a:t>
            </a:r>
            <a:r>
              <a:rPr lang="en-US" sz="2800" u="sng" dirty="0">
                <a:highlight>
                  <a:srgbClr val="00FFFF"/>
                </a:highlight>
                <a:latin typeface="Arial" panose="020B0604020202020204" pitchFamily="34" charset="0"/>
                <a:cs typeface="Arial" panose="020B0604020202020204" pitchFamily="34" charset="0"/>
              </a:rPr>
              <a:t>interpretation</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47DBD0F-D663-413C-8756-D4184C50AF2A}"/>
              </a:ext>
            </a:extLst>
          </p:cNvPr>
          <p:cNvPicPr>
            <a:picLocks noChangeAspect="1"/>
          </p:cNvPicPr>
          <p:nvPr/>
        </p:nvPicPr>
        <p:blipFill>
          <a:blip r:embed="rId2"/>
          <a:stretch>
            <a:fillRect/>
          </a:stretch>
        </p:blipFill>
        <p:spPr>
          <a:xfrm>
            <a:off x="4382948" y="7932692"/>
            <a:ext cx="3066005" cy="1750336"/>
          </a:xfrm>
          <a:prstGeom prst="rect">
            <a:avLst/>
          </a:prstGeom>
        </p:spPr>
      </p:pic>
      <p:sp>
        <p:nvSpPr>
          <p:cNvPr id="5" name="TextBox 4">
            <a:extLst>
              <a:ext uri="{FF2B5EF4-FFF2-40B4-BE49-F238E27FC236}">
                <a16:creationId xmlns:a16="http://schemas.microsoft.com/office/drawing/2014/main" id="{088D969D-BED2-4288-A2D6-46594C3FCBE9}"/>
              </a:ext>
            </a:extLst>
          </p:cNvPr>
          <p:cNvSpPr txBox="1"/>
          <p:nvPr/>
        </p:nvSpPr>
        <p:spPr>
          <a:xfrm>
            <a:off x="314326" y="425161"/>
            <a:ext cx="11536500" cy="707886"/>
          </a:xfrm>
          <a:prstGeom prst="rect">
            <a:avLst/>
          </a:prstGeom>
          <a:solidFill>
            <a:schemeClr val="bg1"/>
          </a:solidFill>
        </p:spPr>
        <p:txBody>
          <a:bodyPr wrap="square" rtlCol="0">
            <a:spAutoFit/>
          </a:bodyPr>
          <a:lstStyle/>
          <a:p>
            <a:pPr algn="ct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A.I.C.E ?</a:t>
            </a:r>
          </a:p>
        </p:txBody>
      </p:sp>
      <p:cxnSp>
        <p:nvCxnSpPr>
          <p:cNvPr id="11" name="Straight Connector 10">
            <a:extLst>
              <a:ext uri="{FF2B5EF4-FFF2-40B4-BE49-F238E27FC236}">
                <a16:creationId xmlns:a16="http://schemas.microsoft.com/office/drawing/2014/main" id="{75CC5B07-6978-4D90-ADF3-D0F4B8D0257F}"/>
              </a:ext>
            </a:extLst>
          </p:cNvPr>
          <p:cNvCxnSpPr/>
          <p:nvPr/>
        </p:nvCxnSpPr>
        <p:spPr>
          <a:xfrm>
            <a:off x="1621870" y="1287627"/>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28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2A9143-12DE-4878-BEEF-47D8F6BF6896}"/>
              </a:ext>
            </a:extLst>
          </p:cNvPr>
          <p:cNvSpPr>
            <a:spLocks noGrp="1"/>
          </p:cNvSpPr>
          <p:nvPr>
            <p:ph type="title"/>
          </p:nvPr>
        </p:nvSpPr>
        <p:spPr>
          <a:xfrm>
            <a:off x="321601" y="1622503"/>
            <a:ext cx="11453691" cy="642725"/>
          </a:xfrm>
        </p:spPr>
        <p:txBody>
          <a:bodyPr>
            <a:noAutofit/>
          </a:bodyPr>
          <a:lstStyle/>
          <a:p>
            <a:pPr algn="ctr">
              <a:lnSpc>
                <a:spcPct val="100000"/>
              </a:lnSpc>
              <a:spcBef>
                <a:spcPts val="0"/>
              </a:spcBef>
              <a:spcAft>
                <a:spcPts val="667"/>
              </a:spcAft>
            </a:pP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What are the expectations of a student in the AICE Program?</a:t>
            </a:r>
            <a:br>
              <a:rPr lang="en-US" sz="40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US" sz="3200" b="1"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br>
            <a:endParaRPr lang="en-US" sz="3200" b="1" dirty="0">
              <a:solidFill>
                <a:srgbClr val="C00000"/>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A496DE1A-B40A-4101-A68D-D8885797A44A}"/>
              </a:ext>
            </a:extLst>
          </p:cNvPr>
          <p:cNvSpPr>
            <a:spLocks noGrp="1"/>
          </p:cNvSpPr>
          <p:nvPr>
            <p:ph type="sldNum" sz="quarter" idx="12"/>
          </p:nvPr>
        </p:nvSpPr>
        <p:spPr/>
        <p:txBody>
          <a:bodyPr/>
          <a:lstStyle/>
          <a:p>
            <a:fld id="{330EA680-D336-4FF7-8B7A-9848BB0A1C32}" type="slidenum">
              <a:rPr lang="en-US" smtClean="0"/>
              <a:t>5</a:t>
            </a:fld>
            <a:endParaRPr lang="en-US" dirty="0"/>
          </a:p>
        </p:txBody>
      </p:sp>
      <p:sp>
        <p:nvSpPr>
          <p:cNvPr id="17" name="Content Placeholder 3">
            <a:extLst>
              <a:ext uri="{FF2B5EF4-FFF2-40B4-BE49-F238E27FC236}">
                <a16:creationId xmlns:a16="http://schemas.microsoft.com/office/drawing/2014/main" id="{20606335-553F-483E-B79D-F2958F08EFF7}"/>
              </a:ext>
            </a:extLst>
          </p:cNvPr>
          <p:cNvSpPr txBox="1">
            <a:spLocks/>
          </p:cNvSpPr>
          <p:nvPr/>
        </p:nvSpPr>
        <p:spPr>
          <a:xfrm>
            <a:off x="321601" y="2405315"/>
            <a:ext cx="5774399" cy="3720154"/>
          </a:xfrm>
          <a:prstGeom prst="rect">
            <a:avLst/>
          </a:prstGeom>
        </p:spPr>
        <p:txBody>
          <a:bodyPr>
            <a:noAutofit/>
          </a:bodyPr>
          <a:lstStyle>
            <a:lvl1pPr marL="903134" indent="-903134" algn="l" defTabSz="1445015" rtl="0" eaLnBrk="1" latinLnBrk="0" hangingPunct="1">
              <a:spcBef>
                <a:spcPct val="20000"/>
              </a:spcBef>
              <a:spcAft>
                <a:spcPts val="1896"/>
              </a:spcAft>
              <a:buClr>
                <a:schemeClr val="accent1"/>
              </a:buClr>
              <a:buSzPct val="115000"/>
              <a:buFont typeface="Arial"/>
              <a:buChar char="•"/>
              <a:defRPr sz="5689" kern="1200" cap="none">
                <a:solidFill>
                  <a:schemeClr val="tx1">
                    <a:lumMod val="85000"/>
                    <a:lumOff val="15000"/>
                  </a:schemeClr>
                </a:solidFill>
                <a:effectLst/>
                <a:latin typeface="+mn-lt"/>
                <a:ea typeface="+mn-ea"/>
                <a:cs typeface="+mn-cs"/>
              </a:defRPr>
            </a:lvl1pPr>
            <a:lvl2pPr marL="2348149" indent="-903134" algn="l" defTabSz="1445015" rtl="0" eaLnBrk="1" latinLnBrk="0" hangingPunct="1">
              <a:spcBef>
                <a:spcPct val="20000"/>
              </a:spcBef>
              <a:spcAft>
                <a:spcPts val="1896"/>
              </a:spcAft>
              <a:buClr>
                <a:schemeClr val="accent1"/>
              </a:buClr>
              <a:buSzPct val="115000"/>
              <a:buFont typeface="Arial"/>
              <a:buChar char="•"/>
              <a:defRPr sz="5056" kern="1200" cap="none">
                <a:solidFill>
                  <a:schemeClr val="tx1">
                    <a:lumMod val="85000"/>
                    <a:lumOff val="15000"/>
                  </a:schemeClr>
                </a:solidFill>
                <a:effectLst/>
                <a:latin typeface="+mn-lt"/>
                <a:ea typeface="+mn-ea"/>
                <a:cs typeface="+mn-cs"/>
              </a:defRPr>
            </a:lvl2pPr>
            <a:lvl3pPr marL="3793161" indent="-903134"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3pPr>
            <a:lvl4pPr marL="4876923" indent="-541881" algn="l" defTabSz="1445015" rtl="0" eaLnBrk="1" latinLnBrk="0" hangingPunct="1">
              <a:spcBef>
                <a:spcPct val="20000"/>
              </a:spcBef>
              <a:spcAft>
                <a:spcPts val="1896"/>
              </a:spcAft>
              <a:buClr>
                <a:schemeClr val="accent1"/>
              </a:buClr>
              <a:buSzPct val="115000"/>
              <a:buFont typeface="Arial"/>
              <a:buChar char="•"/>
              <a:defRPr sz="3793" kern="1200" cap="none">
                <a:solidFill>
                  <a:schemeClr val="tx1">
                    <a:lumMod val="85000"/>
                    <a:lumOff val="15000"/>
                  </a:schemeClr>
                </a:solidFill>
                <a:effectLst/>
                <a:latin typeface="+mn-lt"/>
                <a:ea typeface="+mn-ea"/>
                <a:cs typeface="+mn-cs"/>
              </a:defRPr>
            </a:lvl4pPr>
            <a:lvl5pPr marL="6321935" indent="-541881" algn="l" defTabSz="1445015" rtl="0" eaLnBrk="1" latinLnBrk="0" hangingPunct="1">
              <a:spcBef>
                <a:spcPct val="20000"/>
              </a:spcBef>
              <a:spcAft>
                <a:spcPts val="1896"/>
              </a:spcAft>
              <a:buClr>
                <a:schemeClr val="accent1"/>
              </a:buClr>
              <a:buSzPct val="115000"/>
              <a:buFont typeface="Arial"/>
              <a:buChar char="•"/>
              <a:defRPr sz="3477" kern="1200" cap="none">
                <a:solidFill>
                  <a:schemeClr val="tx1">
                    <a:lumMod val="85000"/>
                    <a:lumOff val="15000"/>
                  </a:schemeClr>
                </a:solidFill>
                <a:effectLst/>
                <a:latin typeface="+mn-lt"/>
                <a:ea typeface="+mn-ea"/>
                <a:cs typeface="+mn-cs"/>
              </a:defRPr>
            </a:lvl5pPr>
            <a:lvl6pPr marL="7947577" indent="-722507"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6pPr>
            <a:lvl7pPr marL="9392591" indent="-722507"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7pPr>
            <a:lvl8pPr marL="10837604" indent="-722507"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8pPr>
            <a:lvl9pPr marL="12282619" indent="-722507"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9pPr>
          </a:lstStyle>
          <a:p>
            <a:pPr marL="342900" indent="-342900">
              <a:spcBef>
                <a:spcPts val="0"/>
              </a:spcBef>
              <a:spcAft>
                <a:spcPts val="0"/>
              </a:spcAft>
              <a:buSzPct val="100000"/>
              <a:buFont typeface="+mj-lt"/>
              <a:buAutoNum type="arabicPeriod"/>
            </a:pPr>
            <a:r>
              <a:rPr lang="en-US" sz="1800" dirty="0">
                <a:solidFill>
                  <a:schemeClr val="tx1"/>
                </a:solidFill>
                <a:latin typeface="Arial" panose="020B0604020202020204" pitchFamily="34" charset="0"/>
                <a:cs typeface="Arial" panose="020B0604020202020204" pitchFamily="34" charset="0"/>
              </a:rPr>
              <a:t>Expect to struggle!   (If you’re not challenged, you’re not growing!!)</a:t>
            </a:r>
          </a:p>
          <a:p>
            <a:pPr marL="342900" indent="-342900">
              <a:spcBef>
                <a:spcPts val="0"/>
              </a:spcBef>
              <a:spcAft>
                <a:spcPts val="0"/>
              </a:spcAft>
              <a:buSzPct val="10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SzPct val="100000"/>
              <a:buFont typeface="+mj-lt"/>
              <a:buAutoNum type="arabicPeriod"/>
            </a:pPr>
            <a:r>
              <a:rPr lang="en-US" sz="1800" dirty="0">
                <a:solidFill>
                  <a:schemeClr val="tx1"/>
                </a:solidFill>
                <a:latin typeface="Arial" panose="020B0604020202020204" pitchFamily="34" charset="0"/>
                <a:cs typeface="Arial" panose="020B0604020202020204" pitchFamily="34" charset="0"/>
              </a:rPr>
              <a:t>ASK FOR HELP</a:t>
            </a:r>
          </a:p>
          <a:p>
            <a:pPr marL="342900" indent="-342900">
              <a:spcBef>
                <a:spcPts val="0"/>
              </a:spcBef>
              <a:spcAft>
                <a:spcPts val="0"/>
              </a:spcAft>
              <a:buSzPct val="10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SzPct val="100000"/>
              <a:buFont typeface="+mj-lt"/>
              <a:buAutoNum type="arabicPeriod"/>
            </a:pPr>
            <a:r>
              <a:rPr lang="en-US" sz="1800" dirty="0">
                <a:solidFill>
                  <a:schemeClr val="tx1"/>
                </a:solidFill>
                <a:latin typeface="Arial" panose="020B0604020202020204" pitchFamily="34" charset="0"/>
                <a:cs typeface="Arial" panose="020B0604020202020204" pitchFamily="34" charset="0"/>
              </a:rPr>
              <a:t>Keep up with your work – Stay Organized</a:t>
            </a:r>
          </a:p>
          <a:p>
            <a:pPr marL="342900" indent="-342900">
              <a:spcBef>
                <a:spcPts val="0"/>
              </a:spcBef>
              <a:spcAft>
                <a:spcPts val="0"/>
              </a:spcAft>
              <a:buSzPct val="10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SzPct val="100000"/>
              <a:buFont typeface="+mj-lt"/>
              <a:buAutoNum type="arabicPeriod"/>
            </a:pPr>
            <a:r>
              <a:rPr lang="en-US" sz="1800" dirty="0">
                <a:solidFill>
                  <a:schemeClr val="tx1"/>
                </a:solidFill>
                <a:latin typeface="Arial" panose="020B0604020202020204" pitchFamily="34" charset="0"/>
                <a:cs typeface="Arial" panose="020B0604020202020204" pitchFamily="34" charset="0"/>
              </a:rPr>
              <a:t>Ask teachers for help/Attend Office Hours/Study Groups/Tutoring</a:t>
            </a:r>
          </a:p>
          <a:p>
            <a:pPr marL="342900" indent="-342900">
              <a:spcBef>
                <a:spcPts val="0"/>
              </a:spcBef>
              <a:spcAft>
                <a:spcPts val="0"/>
              </a:spcAft>
              <a:buSzPct val="10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SzPct val="100000"/>
              <a:buFont typeface="+mj-lt"/>
              <a:buAutoNum type="arabicPeriod"/>
            </a:pPr>
            <a:r>
              <a:rPr lang="en-US" sz="1800" dirty="0">
                <a:solidFill>
                  <a:schemeClr val="tx1"/>
                </a:solidFill>
                <a:latin typeface="Arial" panose="020B0604020202020204" pitchFamily="34" charset="0"/>
                <a:cs typeface="Arial" panose="020B0604020202020204" pitchFamily="34" charset="0"/>
              </a:rPr>
              <a:t>Try different solutions/study methods</a:t>
            </a:r>
          </a:p>
          <a:p>
            <a:pPr marL="342900" indent="-342900">
              <a:spcBef>
                <a:spcPts val="0"/>
              </a:spcBef>
              <a:spcAft>
                <a:spcPts val="0"/>
              </a:spcAft>
              <a:buSzPct val="10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SzPct val="100000"/>
              <a:buFont typeface="+mj-lt"/>
              <a:buAutoNum type="arabicPeriod"/>
            </a:pPr>
            <a:r>
              <a:rPr lang="en-US" sz="1800" dirty="0">
                <a:solidFill>
                  <a:schemeClr val="tx1"/>
                </a:solidFill>
                <a:latin typeface="Arial" panose="020B0604020202020204" pitchFamily="34" charset="0"/>
                <a:cs typeface="Arial" panose="020B0604020202020204" pitchFamily="34" charset="0"/>
              </a:rPr>
              <a:t>Self-advocate</a:t>
            </a:r>
          </a:p>
        </p:txBody>
      </p:sp>
      <p:sp>
        <p:nvSpPr>
          <p:cNvPr id="19" name="Content Placeholder 5">
            <a:extLst>
              <a:ext uri="{FF2B5EF4-FFF2-40B4-BE49-F238E27FC236}">
                <a16:creationId xmlns:a16="http://schemas.microsoft.com/office/drawing/2014/main" id="{53388FCF-8770-406F-990E-0E2EBE391BDD}"/>
              </a:ext>
            </a:extLst>
          </p:cNvPr>
          <p:cNvSpPr txBox="1">
            <a:spLocks/>
          </p:cNvSpPr>
          <p:nvPr/>
        </p:nvSpPr>
        <p:spPr>
          <a:xfrm>
            <a:off x="6774667" y="2405315"/>
            <a:ext cx="5095732" cy="3238832"/>
          </a:xfrm>
          <a:prstGeom prst="rect">
            <a:avLst/>
          </a:prstGeom>
        </p:spPr>
        <p:txBody>
          <a:bodyPr>
            <a:noAutofit/>
          </a:bodyPr>
          <a:lstStyle>
            <a:lvl1pPr marL="903134" indent="-903134" algn="l" defTabSz="1445015" rtl="0" eaLnBrk="1" latinLnBrk="0" hangingPunct="1">
              <a:spcBef>
                <a:spcPct val="20000"/>
              </a:spcBef>
              <a:spcAft>
                <a:spcPts val="1896"/>
              </a:spcAft>
              <a:buClr>
                <a:schemeClr val="accent1"/>
              </a:buClr>
              <a:buSzPct val="115000"/>
              <a:buFont typeface="Arial"/>
              <a:buChar char="•"/>
              <a:defRPr sz="5689" kern="1200" cap="none">
                <a:solidFill>
                  <a:schemeClr val="tx1">
                    <a:lumMod val="85000"/>
                    <a:lumOff val="15000"/>
                  </a:schemeClr>
                </a:solidFill>
                <a:effectLst/>
                <a:latin typeface="+mn-lt"/>
                <a:ea typeface="+mn-ea"/>
                <a:cs typeface="+mn-cs"/>
              </a:defRPr>
            </a:lvl1pPr>
            <a:lvl2pPr marL="2348149" indent="-903134" algn="l" defTabSz="1445015" rtl="0" eaLnBrk="1" latinLnBrk="0" hangingPunct="1">
              <a:spcBef>
                <a:spcPct val="20000"/>
              </a:spcBef>
              <a:spcAft>
                <a:spcPts val="1896"/>
              </a:spcAft>
              <a:buClr>
                <a:schemeClr val="accent1"/>
              </a:buClr>
              <a:buSzPct val="115000"/>
              <a:buFont typeface="Arial"/>
              <a:buChar char="•"/>
              <a:defRPr sz="5056" kern="1200" cap="none">
                <a:solidFill>
                  <a:schemeClr val="tx1">
                    <a:lumMod val="85000"/>
                    <a:lumOff val="15000"/>
                  </a:schemeClr>
                </a:solidFill>
                <a:effectLst/>
                <a:latin typeface="+mn-lt"/>
                <a:ea typeface="+mn-ea"/>
                <a:cs typeface="+mn-cs"/>
              </a:defRPr>
            </a:lvl2pPr>
            <a:lvl3pPr marL="3793161" indent="-903134"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3pPr>
            <a:lvl4pPr marL="4876923" indent="-541881" algn="l" defTabSz="1445015" rtl="0" eaLnBrk="1" latinLnBrk="0" hangingPunct="1">
              <a:spcBef>
                <a:spcPct val="20000"/>
              </a:spcBef>
              <a:spcAft>
                <a:spcPts val="1896"/>
              </a:spcAft>
              <a:buClr>
                <a:schemeClr val="accent1"/>
              </a:buClr>
              <a:buSzPct val="115000"/>
              <a:buFont typeface="Arial"/>
              <a:buChar char="•"/>
              <a:defRPr sz="3793" kern="1200" cap="none">
                <a:solidFill>
                  <a:schemeClr val="tx1">
                    <a:lumMod val="85000"/>
                    <a:lumOff val="15000"/>
                  </a:schemeClr>
                </a:solidFill>
                <a:effectLst/>
                <a:latin typeface="+mn-lt"/>
                <a:ea typeface="+mn-ea"/>
                <a:cs typeface="+mn-cs"/>
              </a:defRPr>
            </a:lvl4pPr>
            <a:lvl5pPr marL="6321935" indent="-541881" algn="l" defTabSz="1445015" rtl="0" eaLnBrk="1" latinLnBrk="0" hangingPunct="1">
              <a:spcBef>
                <a:spcPct val="20000"/>
              </a:spcBef>
              <a:spcAft>
                <a:spcPts val="1896"/>
              </a:spcAft>
              <a:buClr>
                <a:schemeClr val="accent1"/>
              </a:buClr>
              <a:buSzPct val="115000"/>
              <a:buFont typeface="Arial"/>
              <a:buChar char="•"/>
              <a:defRPr sz="3477" kern="1200" cap="none">
                <a:solidFill>
                  <a:schemeClr val="tx1">
                    <a:lumMod val="85000"/>
                    <a:lumOff val="15000"/>
                  </a:schemeClr>
                </a:solidFill>
                <a:effectLst/>
                <a:latin typeface="+mn-lt"/>
                <a:ea typeface="+mn-ea"/>
                <a:cs typeface="+mn-cs"/>
              </a:defRPr>
            </a:lvl5pPr>
            <a:lvl6pPr marL="7947577" indent="-722507"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6pPr>
            <a:lvl7pPr marL="9392591" indent="-722507"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7pPr>
            <a:lvl8pPr marL="10837604" indent="-722507"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8pPr>
            <a:lvl9pPr marL="12282619" indent="-722507" algn="l" defTabSz="1445015" rtl="0" eaLnBrk="1" latinLnBrk="0" hangingPunct="1">
              <a:spcBef>
                <a:spcPct val="20000"/>
              </a:spcBef>
              <a:spcAft>
                <a:spcPts val="1896"/>
              </a:spcAft>
              <a:buClr>
                <a:schemeClr val="accent1"/>
              </a:buClr>
              <a:buSzPct val="115000"/>
              <a:buFont typeface="Arial"/>
              <a:buChar char="•"/>
              <a:defRPr sz="4426" kern="1200" cap="none">
                <a:solidFill>
                  <a:schemeClr val="tx1">
                    <a:lumMod val="85000"/>
                    <a:lumOff val="15000"/>
                  </a:schemeClr>
                </a:solidFill>
                <a:effectLst/>
                <a:latin typeface="+mn-lt"/>
                <a:ea typeface="+mn-ea"/>
                <a:cs typeface="+mn-cs"/>
              </a:defRPr>
            </a:lvl9pPr>
          </a:lstStyle>
          <a:p>
            <a:pPr marL="342900" indent="-342900">
              <a:spcBef>
                <a:spcPts val="0"/>
              </a:spcBef>
              <a:spcAft>
                <a:spcPts val="0"/>
              </a:spcAft>
              <a:buClr>
                <a:schemeClr val="tx2"/>
              </a:buClr>
              <a:buSzPct val="100000"/>
              <a:buFont typeface="+mj-lt"/>
              <a:buAutoNum type="arabicPeriod"/>
            </a:pPr>
            <a:r>
              <a:rPr lang="en-US" sz="2000" dirty="0">
                <a:solidFill>
                  <a:schemeClr val="tx1"/>
                </a:solidFill>
                <a:latin typeface="Arial" panose="020B0604020202020204" pitchFamily="34" charset="0"/>
                <a:cs typeface="Arial" panose="020B0604020202020204" pitchFamily="34" charset="0"/>
              </a:rPr>
              <a:t>Dismiss a low grade – learn from your mistakes</a:t>
            </a:r>
          </a:p>
          <a:p>
            <a:pPr marL="342900" indent="-342900">
              <a:spcBef>
                <a:spcPts val="0"/>
              </a:spcBef>
              <a:spcAft>
                <a:spcPts val="0"/>
              </a:spcAft>
              <a:buClr>
                <a:schemeClr val="tx2"/>
              </a:buClr>
              <a:buSzPct val="100000"/>
              <a:buFont typeface="+mj-lt"/>
              <a:buAutoNum type="arabicPeriod"/>
            </a:pPr>
            <a:endParaRPr lang="en-US" sz="20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Clr>
                <a:schemeClr val="tx2"/>
              </a:buClr>
              <a:buSzPct val="100000"/>
              <a:buFont typeface="+mj-lt"/>
              <a:buAutoNum type="arabicPeriod"/>
            </a:pPr>
            <a:r>
              <a:rPr lang="en-US" sz="2000" dirty="0">
                <a:solidFill>
                  <a:schemeClr val="tx1"/>
                </a:solidFill>
                <a:latin typeface="Arial" panose="020B0604020202020204" pitchFamily="34" charset="0"/>
                <a:cs typeface="Arial" panose="020B0604020202020204" pitchFamily="34" charset="0"/>
              </a:rPr>
              <a:t>Focus on the exam results/grade only </a:t>
            </a:r>
          </a:p>
          <a:p>
            <a:pPr marL="342900" indent="-342900">
              <a:spcBef>
                <a:spcPts val="0"/>
              </a:spcBef>
              <a:spcAft>
                <a:spcPts val="0"/>
              </a:spcAft>
              <a:buClr>
                <a:schemeClr val="tx2"/>
              </a:buClr>
              <a:buSzPct val="100000"/>
              <a:buFont typeface="+mj-lt"/>
              <a:buAutoNum type="arabicPeriod"/>
            </a:pPr>
            <a:endParaRPr lang="en-US" sz="20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Clr>
                <a:schemeClr val="tx2"/>
              </a:buClr>
              <a:buSzPct val="100000"/>
              <a:buFont typeface="+mj-lt"/>
              <a:buAutoNum type="arabicPeriod"/>
            </a:pPr>
            <a:r>
              <a:rPr lang="en-US" sz="2000" dirty="0">
                <a:solidFill>
                  <a:schemeClr val="tx1"/>
                </a:solidFill>
                <a:latin typeface="Arial" panose="020B0604020202020204" pitchFamily="34" charset="0"/>
                <a:cs typeface="Arial" panose="020B0604020202020204" pitchFamily="34" charset="0"/>
              </a:rPr>
              <a:t>Engage in harmful attitudes or blaming others</a:t>
            </a:r>
          </a:p>
          <a:p>
            <a:pPr marL="342900" indent="-342900">
              <a:spcBef>
                <a:spcPts val="0"/>
              </a:spcBef>
              <a:spcAft>
                <a:spcPts val="0"/>
              </a:spcAft>
              <a:buClr>
                <a:schemeClr val="tx2"/>
              </a:buClr>
              <a:buSzPct val="100000"/>
              <a:buFont typeface="+mj-lt"/>
              <a:buAutoNum type="arabicPeriod"/>
            </a:pPr>
            <a:endParaRPr lang="en-US" sz="20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Clr>
                <a:schemeClr val="tx2"/>
              </a:buClr>
              <a:buSzPct val="100000"/>
              <a:buFont typeface="+mj-lt"/>
              <a:buAutoNum type="arabicPeriod"/>
            </a:pPr>
            <a:r>
              <a:rPr lang="en-US" sz="2000" dirty="0">
                <a:solidFill>
                  <a:schemeClr val="tx1"/>
                </a:solidFill>
                <a:latin typeface="Arial" panose="020B0604020202020204" pitchFamily="34" charset="0"/>
                <a:cs typeface="Arial" panose="020B0604020202020204" pitchFamily="34" charset="0"/>
              </a:rPr>
              <a:t>Blame the “teaching style”</a:t>
            </a:r>
          </a:p>
          <a:p>
            <a:pPr marL="342900" indent="-342900">
              <a:spcBef>
                <a:spcPts val="0"/>
              </a:spcBef>
              <a:spcAft>
                <a:spcPts val="0"/>
              </a:spcAft>
              <a:buClr>
                <a:schemeClr val="tx2"/>
              </a:buClr>
              <a:buSzPct val="100000"/>
              <a:buFont typeface="+mj-lt"/>
              <a:buAutoNum type="arabicPeriod"/>
            </a:pPr>
            <a:endParaRPr lang="en-US" sz="2000" dirty="0">
              <a:solidFill>
                <a:schemeClr val="tx1"/>
              </a:solidFill>
              <a:latin typeface="Arial" panose="020B0604020202020204" pitchFamily="34" charset="0"/>
              <a:cs typeface="Arial" panose="020B0604020202020204" pitchFamily="34" charset="0"/>
            </a:endParaRPr>
          </a:p>
          <a:p>
            <a:pPr marL="342900" indent="-342900">
              <a:spcBef>
                <a:spcPts val="0"/>
              </a:spcBef>
              <a:spcAft>
                <a:spcPts val="0"/>
              </a:spcAft>
              <a:buClr>
                <a:schemeClr val="tx2"/>
              </a:buClr>
              <a:buSzPct val="100000"/>
              <a:buFont typeface="+mj-lt"/>
              <a:buAutoNum type="arabicPeriod"/>
            </a:pPr>
            <a:r>
              <a:rPr lang="en-US" sz="2000" dirty="0">
                <a:solidFill>
                  <a:schemeClr val="tx1"/>
                </a:solidFill>
                <a:latin typeface="Arial" panose="020B0604020202020204" pitchFamily="34" charset="0"/>
                <a:cs typeface="Arial" panose="020B0604020202020204" pitchFamily="34" charset="0"/>
              </a:rPr>
              <a:t>Give Up! Have GRIT!!</a:t>
            </a:r>
          </a:p>
        </p:txBody>
      </p:sp>
      <p:cxnSp>
        <p:nvCxnSpPr>
          <p:cNvPr id="12" name="Straight Connector 11">
            <a:extLst>
              <a:ext uri="{FF2B5EF4-FFF2-40B4-BE49-F238E27FC236}">
                <a16:creationId xmlns:a16="http://schemas.microsoft.com/office/drawing/2014/main" id="{8816690E-2F3C-4B1B-BEEE-4EF81D746911}"/>
              </a:ext>
            </a:extLst>
          </p:cNvPr>
          <p:cNvCxnSpPr/>
          <p:nvPr/>
        </p:nvCxnSpPr>
        <p:spPr>
          <a:xfrm>
            <a:off x="1621870" y="1351991"/>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2C74A97-437F-AB02-FFD0-AB7070C7CE00}"/>
              </a:ext>
            </a:extLst>
          </p:cNvPr>
          <p:cNvSpPr/>
          <p:nvPr/>
        </p:nvSpPr>
        <p:spPr>
          <a:xfrm>
            <a:off x="1621869" y="1707911"/>
            <a:ext cx="1797605" cy="5573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4B89F8B-4AC9-08F7-3E03-1AF55C24ADD6}"/>
              </a:ext>
            </a:extLst>
          </p:cNvPr>
          <p:cNvSpPr/>
          <p:nvPr/>
        </p:nvSpPr>
        <p:spPr>
          <a:xfrm>
            <a:off x="8241744" y="1682272"/>
            <a:ext cx="1797605" cy="55731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F375CA7-8750-F938-A535-4339410834FA}"/>
              </a:ext>
            </a:extLst>
          </p:cNvPr>
          <p:cNvSpPr txBox="1"/>
          <p:nvPr/>
        </p:nvSpPr>
        <p:spPr>
          <a:xfrm>
            <a:off x="1811058" y="1682272"/>
            <a:ext cx="1419225"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Do</a:t>
            </a:r>
            <a:r>
              <a:rPr lang="en-US" sz="3200" b="1" dirty="0">
                <a:solidFill>
                  <a:schemeClr val="bg1"/>
                </a:solidFill>
              </a:rPr>
              <a:t> </a:t>
            </a:r>
          </a:p>
        </p:txBody>
      </p:sp>
      <p:sp>
        <p:nvSpPr>
          <p:cNvPr id="14" name="TextBox 13">
            <a:extLst>
              <a:ext uri="{FF2B5EF4-FFF2-40B4-BE49-F238E27FC236}">
                <a16:creationId xmlns:a16="http://schemas.microsoft.com/office/drawing/2014/main" id="{7AC5235C-33E1-D1B7-5BB0-9298838E7765}"/>
              </a:ext>
            </a:extLst>
          </p:cNvPr>
          <p:cNvSpPr txBox="1"/>
          <p:nvPr/>
        </p:nvSpPr>
        <p:spPr>
          <a:xfrm>
            <a:off x="8430933" y="1682272"/>
            <a:ext cx="1419225"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Don’t</a:t>
            </a:r>
            <a:r>
              <a:rPr lang="en-US" sz="3200" b="1" dirty="0">
                <a:solidFill>
                  <a:schemeClr val="bg1"/>
                </a:solidFill>
              </a:rPr>
              <a:t>  </a:t>
            </a:r>
          </a:p>
        </p:txBody>
      </p:sp>
    </p:spTree>
    <p:extLst>
      <p:ext uri="{BB962C8B-B14F-4D97-AF65-F5344CB8AC3E}">
        <p14:creationId xmlns:p14="http://schemas.microsoft.com/office/powerpoint/2010/main" val="26805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10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wipe(left)">
                                      <p:cBhvr>
                                        <p:cTn id="17" dur="10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wipe(left)">
                                      <p:cBhvr>
                                        <p:cTn id="22" dur="1000"/>
                                        <p:tgtEl>
                                          <p:spTgt spid="1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8" end="8"/>
                                            </p:txEl>
                                          </p:spTgt>
                                        </p:tgtEl>
                                        <p:attrNameLst>
                                          <p:attrName>style.visibility</p:attrName>
                                        </p:attrNameLst>
                                      </p:cBhvr>
                                      <p:to>
                                        <p:strVal val="visible"/>
                                      </p:to>
                                    </p:set>
                                    <p:animEffect transition="in" filter="wipe(left)">
                                      <p:cBhvr>
                                        <p:cTn id="27" dur="1000"/>
                                        <p:tgtEl>
                                          <p:spTgt spid="1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10" end="10"/>
                                            </p:txEl>
                                          </p:spTgt>
                                        </p:tgtEl>
                                        <p:attrNameLst>
                                          <p:attrName>style.visibility</p:attrName>
                                        </p:attrNameLst>
                                      </p:cBhvr>
                                      <p:to>
                                        <p:strVal val="visible"/>
                                      </p:to>
                                    </p:set>
                                    <p:animEffect transition="in" filter="wipe(left)">
                                      <p:cBhvr>
                                        <p:cTn id="32" dur="1000"/>
                                        <p:tgtEl>
                                          <p:spTgt spid="1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10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xEl>
                                              <p:pRg st="2" end="2"/>
                                            </p:txEl>
                                          </p:spTgt>
                                        </p:tgtEl>
                                        <p:attrNameLst>
                                          <p:attrName>style.visibility</p:attrName>
                                        </p:attrNameLst>
                                      </p:cBhvr>
                                      <p:to>
                                        <p:strVal val="visible"/>
                                      </p:to>
                                    </p:set>
                                    <p:animEffect transition="in" filter="wipe(left)">
                                      <p:cBhvr>
                                        <p:cTn id="42" dur="1000"/>
                                        <p:tgtEl>
                                          <p:spTgt spid="1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animEffect transition="in" filter="wipe(left)">
                                      <p:cBhvr>
                                        <p:cTn id="47" dur="1000"/>
                                        <p:tgtEl>
                                          <p:spTgt spid="1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xEl>
                                              <p:pRg st="6" end="6"/>
                                            </p:txEl>
                                          </p:spTgt>
                                        </p:tgtEl>
                                        <p:attrNameLst>
                                          <p:attrName>style.visibility</p:attrName>
                                        </p:attrNameLst>
                                      </p:cBhvr>
                                      <p:to>
                                        <p:strVal val="visible"/>
                                      </p:to>
                                    </p:set>
                                    <p:animEffect transition="in" filter="wipe(left)">
                                      <p:cBhvr>
                                        <p:cTn id="52" dur="1000"/>
                                        <p:tgtEl>
                                          <p:spTgt spid="1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xEl>
                                              <p:pRg st="8" end="8"/>
                                            </p:txEl>
                                          </p:spTgt>
                                        </p:tgtEl>
                                        <p:attrNameLst>
                                          <p:attrName>style.visibility</p:attrName>
                                        </p:attrNameLst>
                                      </p:cBhvr>
                                      <p:to>
                                        <p:strVal val="visible"/>
                                      </p:to>
                                    </p:set>
                                    <p:animEffect transition="in" filter="wipe(left)">
                                      <p:cBhvr>
                                        <p:cTn id="57" dur="10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1156" y="-3485136"/>
            <a:ext cx="10476089" cy="1535275"/>
          </a:xfrm>
        </p:spPr>
        <p:txBody>
          <a:bodyPr anchor="b">
            <a:normAutofit/>
          </a:bodyPr>
          <a:lstStyle/>
          <a:p>
            <a:pPr algn="l">
              <a:lnSpc>
                <a:spcPct val="90000"/>
              </a:lnSpc>
            </a:pPr>
            <a:r>
              <a:rPr lang="en-US" sz="6400" b="1" spc="383" dirty="0">
                <a:solidFill>
                  <a:srgbClr val="C00000"/>
                </a:solidFill>
                <a:effectLst>
                  <a:outerShdw blurRad="38100" dist="38100" dir="2700000" algn="tl">
                    <a:srgbClr val="000000">
                      <a:alpha val="43137"/>
                    </a:srgbClr>
                  </a:outerShdw>
                </a:effectLst>
                <a:latin typeface="Freestyle Script" panose="030804020302050B0404" pitchFamily="66" charset="0"/>
              </a:rPr>
              <a:t>Did You Know…?</a:t>
            </a:r>
            <a:endParaRPr lang="en-US" sz="6400" dirty="0">
              <a:solidFill>
                <a:srgbClr val="C00000"/>
              </a:solidFill>
              <a:latin typeface="Freestyle Script" panose="030804020302050B0404" pitchFamily="66" charset="0"/>
            </a:endParaRPr>
          </a:p>
        </p:txBody>
      </p:sp>
      <p:sp>
        <p:nvSpPr>
          <p:cNvPr id="9" name="TextBox 8">
            <a:extLst>
              <a:ext uri="{FF2B5EF4-FFF2-40B4-BE49-F238E27FC236}">
                <a16:creationId xmlns:a16="http://schemas.microsoft.com/office/drawing/2014/main" id="{82D17BB0-A1C3-4198-8231-489149BFEFF5}"/>
              </a:ext>
            </a:extLst>
          </p:cNvPr>
          <p:cNvSpPr txBox="1"/>
          <p:nvPr/>
        </p:nvSpPr>
        <p:spPr>
          <a:xfrm>
            <a:off x="309563" y="1314469"/>
            <a:ext cx="11572874" cy="5632311"/>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marL="428625" indent="-428625">
              <a:buFont typeface="Wingdings" panose="05000000000000000000" pitchFamily="2" charset="2"/>
              <a:buChar char="ü"/>
            </a:pPr>
            <a:r>
              <a:rPr lang="en-US" sz="2400" b="1" u="sng" dirty="0">
                <a:solidFill>
                  <a:srgbClr val="C00000"/>
                </a:solidFill>
                <a:latin typeface="Arial" panose="020B0604020202020204" pitchFamily="34" charset="0"/>
                <a:cs typeface="Arial" panose="020B0604020202020204" pitchFamily="34" charset="0"/>
              </a:rPr>
              <a:t>Flexible</a:t>
            </a:r>
            <a:r>
              <a:rPr lang="en-US" sz="2400" dirty="0">
                <a:solidFill>
                  <a:prstClr val="black"/>
                </a:solidFill>
                <a:latin typeface="Arial" panose="020B0604020202020204" pitchFamily="34" charset="0"/>
                <a:cs typeface="Arial" panose="020B0604020202020204" pitchFamily="34" charset="0"/>
              </a:rPr>
              <a:t> curriculum – Student chooses based on interest</a:t>
            </a:r>
          </a:p>
          <a:p>
            <a:pPr marL="428625" indent="-428625">
              <a:buFont typeface="Wingdings" panose="05000000000000000000" pitchFamily="2" charset="2"/>
              <a:buChar char="ü"/>
            </a:pPr>
            <a:endParaRPr lang="en-US" sz="2400" dirty="0">
              <a:solidFill>
                <a:prstClr val="black"/>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ü"/>
            </a:pPr>
            <a:r>
              <a:rPr lang="en-US" sz="2400" dirty="0">
                <a:solidFill>
                  <a:prstClr val="black"/>
                </a:solidFill>
                <a:latin typeface="Arial" panose="020B0604020202020204" pitchFamily="34" charset="0"/>
                <a:cs typeface="Arial" panose="020B0604020202020204" pitchFamily="34" charset="0"/>
              </a:rPr>
              <a:t>Future predictor of college success – Rigor, </a:t>
            </a:r>
            <a:r>
              <a:rPr lang="en-US" sz="2400" b="1" u="sng" dirty="0">
                <a:solidFill>
                  <a:srgbClr val="C00000"/>
                </a:solidFill>
                <a:latin typeface="Arial" panose="020B0604020202020204" pitchFamily="34" charset="0"/>
                <a:cs typeface="Arial" panose="020B0604020202020204" pitchFamily="34" charset="0"/>
              </a:rPr>
              <a:t>Critical thinking</a:t>
            </a:r>
          </a:p>
          <a:p>
            <a:pPr marL="428625" indent="-428625">
              <a:buFont typeface="Wingdings" panose="05000000000000000000" pitchFamily="2" charset="2"/>
              <a:buChar char="ü"/>
            </a:pPr>
            <a:endParaRPr lang="en-US" sz="2400" dirty="0">
              <a:solidFill>
                <a:srgbClr val="C00000"/>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ü"/>
            </a:pPr>
            <a:r>
              <a:rPr lang="en-US" sz="2400" dirty="0">
                <a:solidFill>
                  <a:prstClr val="black"/>
                </a:solidFill>
                <a:latin typeface="Arial" panose="020B0604020202020204" pitchFamily="34" charset="0"/>
                <a:cs typeface="Arial" panose="020B0604020202020204" pitchFamily="34" charset="0"/>
              </a:rPr>
              <a:t>GPA points – Pre-AICE classes are weighted the same as Honors classes and AICE classes are weighted the same as AP and IB</a:t>
            </a:r>
          </a:p>
          <a:p>
            <a:pPr marL="428625" indent="-428625">
              <a:buFont typeface="Wingdings" panose="05000000000000000000" pitchFamily="2" charset="2"/>
              <a:buChar char="ü"/>
            </a:pPr>
            <a:endParaRPr lang="en-US" sz="2400" dirty="0">
              <a:solidFill>
                <a:prstClr val="black"/>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ü"/>
            </a:pPr>
            <a:r>
              <a:rPr lang="en-US" sz="2400" b="1" u="sng" dirty="0">
                <a:solidFill>
                  <a:srgbClr val="C00000"/>
                </a:solidFill>
                <a:latin typeface="Arial" panose="020B0604020202020204" pitchFamily="34" charset="0"/>
                <a:cs typeface="Arial" panose="020B0604020202020204" pitchFamily="34" charset="0"/>
              </a:rPr>
              <a:t>Earn college credit</a:t>
            </a:r>
          </a:p>
          <a:p>
            <a:pPr marL="428625" indent="-428625">
              <a:buFont typeface="Wingdings" panose="05000000000000000000" pitchFamily="2" charset="2"/>
              <a:buChar char="ü"/>
            </a:pPr>
            <a:endParaRPr lang="en-US" sz="2400" dirty="0">
              <a:solidFill>
                <a:srgbClr val="C00000"/>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ü"/>
            </a:pPr>
            <a:r>
              <a:rPr lang="en-US" sz="2400" b="1" dirty="0">
                <a:solidFill>
                  <a:srgbClr val="C00000"/>
                </a:solidFill>
                <a:highlight>
                  <a:srgbClr val="FFFF00"/>
                </a:highlight>
                <a:latin typeface="Arial" panose="020B0604020202020204" pitchFamily="34" charset="0"/>
                <a:cs typeface="Arial" panose="020B0604020202020204" pitchFamily="34" charset="0"/>
              </a:rPr>
              <a:t>Bright Futures - </a:t>
            </a:r>
            <a:r>
              <a:rPr lang="en-US" sz="2400" b="1" dirty="0">
                <a:solidFill>
                  <a:srgbClr val="C00000"/>
                </a:solidFill>
                <a:highlight>
                  <a:srgbClr val="FFFF00"/>
                </a:highlight>
                <a:latin typeface="Arial" panose="020B0604020202020204" pitchFamily="34" charset="0"/>
                <a:ea typeface="Calibri" panose="020F0502020204030204" pitchFamily="34" charset="0"/>
                <a:cs typeface="Arial" panose="020B0604020202020204" pitchFamily="34" charset="0"/>
              </a:rPr>
              <a:t>If the student earns the AICE diploma </a:t>
            </a:r>
            <a:r>
              <a:rPr lang="en-US" sz="2400" b="1" u="sng" dirty="0">
                <a:solidFill>
                  <a:srgbClr val="C00000"/>
                </a:solidFill>
                <a:highlight>
                  <a:srgbClr val="FFFF00"/>
                </a:highlight>
                <a:latin typeface="Arial" panose="020B0604020202020204" pitchFamily="34" charset="0"/>
                <a:ea typeface="Calibri" panose="020F0502020204030204" pitchFamily="34" charset="0"/>
                <a:cs typeface="Arial" panose="020B0604020202020204" pitchFamily="34" charset="0"/>
              </a:rPr>
              <a:t>AND</a:t>
            </a:r>
            <a:r>
              <a:rPr lang="en-US" sz="2400" b="1" dirty="0">
                <a:solidFill>
                  <a:srgbClr val="C00000"/>
                </a:solidFill>
                <a:highlight>
                  <a:srgbClr val="FFFF00"/>
                </a:highlight>
                <a:latin typeface="Arial" panose="020B0604020202020204" pitchFamily="34" charset="0"/>
                <a:ea typeface="Calibri" panose="020F0502020204030204" pitchFamily="34" charset="0"/>
                <a:cs typeface="Arial" panose="020B0604020202020204" pitchFamily="34" charset="0"/>
              </a:rPr>
              <a:t> completes 100 hours of community service, they are guaranteed the top level of Bright Futures award, no matter what your SAT or ACT scores are (the minimum score is waived)</a:t>
            </a:r>
          </a:p>
          <a:p>
            <a:pPr marL="428625" indent="-428625">
              <a:buFont typeface="Wingdings" panose="05000000000000000000" pitchFamily="2" charset="2"/>
              <a:buChar char="ü"/>
            </a:pPr>
            <a:endParaRPr lang="en-US" sz="2400" dirty="0">
              <a:solidFill>
                <a:prstClr val="black"/>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ü"/>
            </a:pPr>
            <a:endParaRPr lang="en-US" sz="2400" dirty="0">
              <a:solidFill>
                <a:prstClr val="black"/>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47DBD0F-D663-413C-8756-D4184C50AF2A}"/>
              </a:ext>
            </a:extLst>
          </p:cNvPr>
          <p:cNvPicPr>
            <a:picLocks noChangeAspect="1"/>
          </p:cNvPicPr>
          <p:nvPr/>
        </p:nvPicPr>
        <p:blipFill>
          <a:blip r:embed="rId2"/>
          <a:stretch>
            <a:fillRect/>
          </a:stretch>
        </p:blipFill>
        <p:spPr>
          <a:xfrm>
            <a:off x="4382948" y="7932692"/>
            <a:ext cx="3066005" cy="1750336"/>
          </a:xfrm>
          <a:prstGeom prst="rect">
            <a:avLst/>
          </a:prstGeom>
        </p:spPr>
      </p:pic>
      <p:sp>
        <p:nvSpPr>
          <p:cNvPr id="5" name="TextBox 4">
            <a:extLst>
              <a:ext uri="{FF2B5EF4-FFF2-40B4-BE49-F238E27FC236}">
                <a16:creationId xmlns:a16="http://schemas.microsoft.com/office/drawing/2014/main" id="{088D969D-BED2-4288-A2D6-46594C3FCBE9}"/>
              </a:ext>
            </a:extLst>
          </p:cNvPr>
          <p:cNvSpPr txBox="1"/>
          <p:nvPr/>
        </p:nvSpPr>
        <p:spPr>
          <a:xfrm>
            <a:off x="323850" y="419719"/>
            <a:ext cx="11572875" cy="707886"/>
          </a:xfrm>
          <a:prstGeom prst="rect">
            <a:avLst/>
          </a:prstGeom>
          <a:noFill/>
        </p:spPr>
        <p:txBody>
          <a:bodyPr wrap="square" rtlCol="0">
            <a:spAutoFit/>
          </a:bodyPr>
          <a:lstStyle/>
          <a:p>
            <a:pPr algn="ctr" defTabSz="342900">
              <a:defRPr/>
            </a:pP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Cambridge?</a:t>
            </a:r>
          </a:p>
        </p:txBody>
      </p:sp>
      <p:cxnSp>
        <p:nvCxnSpPr>
          <p:cNvPr id="11" name="Straight Connector 10">
            <a:extLst>
              <a:ext uri="{FF2B5EF4-FFF2-40B4-BE49-F238E27FC236}">
                <a16:creationId xmlns:a16="http://schemas.microsoft.com/office/drawing/2014/main" id="{B61DE83C-FE4C-4096-B76C-074D89DB0010}"/>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64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10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10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wipe(left)">
                                      <p:cBhvr>
                                        <p:cTn id="27"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156" y="-3485136"/>
            <a:ext cx="10476089" cy="1535275"/>
          </a:xfrm>
        </p:spPr>
        <p:txBody>
          <a:bodyPr anchor="b">
            <a:normAutofit/>
          </a:bodyPr>
          <a:lstStyle/>
          <a:p>
            <a:pPr algn="l">
              <a:lnSpc>
                <a:spcPct val="90000"/>
              </a:lnSpc>
            </a:pPr>
            <a:r>
              <a:rPr lang="en-US" sz="6400" b="1" spc="383" dirty="0">
                <a:solidFill>
                  <a:srgbClr val="C00000"/>
                </a:solidFill>
                <a:effectLst>
                  <a:outerShdw blurRad="38100" dist="38100" dir="2700000" algn="tl">
                    <a:srgbClr val="000000">
                      <a:alpha val="43137"/>
                    </a:srgbClr>
                  </a:outerShdw>
                </a:effectLst>
                <a:latin typeface="Freestyle Script" panose="030804020302050B0404" pitchFamily="66" charset="0"/>
              </a:rPr>
              <a:t>Did You Know…?</a:t>
            </a:r>
            <a:endParaRPr lang="en-US" sz="6400" dirty="0">
              <a:solidFill>
                <a:srgbClr val="C00000"/>
              </a:solidFill>
              <a:latin typeface="Freestyle Script" panose="030804020302050B0404" pitchFamily="66" charset="0"/>
            </a:endParaRPr>
          </a:p>
        </p:txBody>
      </p:sp>
      <p:pic>
        <p:nvPicPr>
          <p:cNvPr id="10" name="Picture 9">
            <a:extLst>
              <a:ext uri="{FF2B5EF4-FFF2-40B4-BE49-F238E27FC236}">
                <a16:creationId xmlns:a16="http://schemas.microsoft.com/office/drawing/2014/main" id="{C47DBD0F-D663-413C-8756-D4184C50AF2A}"/>
              </a:ext>
            </a:extLst>
          </p:cNvPr>
          <p:cNvPicPr>
            <a:picLocks noChangeAspect="1"/>
          </p:cNvPicPr>
          <p:nvPr/>
        </p:nvPicPr>
        <p:blipFill>
          <a:blip r:embed="rId3"/>
          <a:stretch>
            <a:fillRect/>
          </a:stretch>
        </p:blipFill>
        <p:spPr>
          <a:xfrm>
            <a:off x="4382948" y="7932692"/>
            <a:ext cx="3066005" cy="1750336"/>
          </a:xfrm>
          <a:prstGeom prst="rect">
            <a:avLst/>
          </a:prstGeom>
        </p:spPr>
      </p:pic>
      <p:sp>
        <p:nvSpPr>
          <p:cNvPr id="5" name="TextBox 4">
            <a:extLst>
              <a:ext uri="{FF2B5EF4-FFF2-40B4-BE49-F238E27FC236}">
                <a16:creationId xmlns:a16="http://schemas.microsoft.com/office/drawing/2014/main" id="{088D969D-BED2-4288-A2D6-46594C3FCBE9}"/>
              </a:ext>
            </a:extLst>
          </p:cNvPr>
          <p:cNvSpPr txBox="1"/>
          <p:nvPr/>
        </p:nvSpPr>
        <p:spPr>
          <a:xfrm>
            <a:off x="323850" y="419719"/>
            <a:ext cx="11572875" cy="70788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Why Cambridge?</a:t>
            </a:r>
          </a:p>
        </p:txBody>
      </p:sp>
      <p:cxnSp>
        <p:nvCxnSpPr>
          <p:cNvPr id="11" name="Straight Connector 10">
            <a:extLst>
              <a:ext uri="{FF2B5EF4-FFF2-40B4-BE49-F238E27FC236}">
                <a16:creationId xmlns:a16="http://schemas.microsoft.com/office/drawing/2014/main" id="{B61DE83C-FE4C-4096-B76C-074D89DB0010}"/>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4" name="Online Media 3" title="Recognition In The USA">
            <a:hlinkClick r:id="" action="ppaction://media"/>
            <a:extLst>
              <a:ext uri="{FF2B5EF4-FFF2-40B4-BE49-F238E27FC236}">
                <a16:creationId xmlns:a16="http://schemas.microsoft.com/office/drawing/2014/main" id="{BA4397F9-A22D-1E03-B893-4F4D6EC11737}"/>
              </a:ext>
            </a:extLst>
          </p:cNvPr>
          <p:cNvPicPr>
            <a:picLocks noRot="1" noChangeAspect="1"/>
          </p:cNvPicPr>
          <p:nvPr>
            <a:videoFile r:link="rId1"/>
          </p:nvPr>
        </p:nvPicPr>
        <p:blipFill>
          <a:blip r:embed="rId4"/>
          <a:stretch>
            <a:fillRect/>
          </a:stretch>
        </p:blipFill>
        <p:spPr>
          <a:xfrm>
            <a:off x="1989618" y="1406653"/>
            <a:ext cx="8451991" cy="4775375"/>
          </a:xfrm>
          <a:prstGeom prst="rect">
            <a:avLst/>
          </a:prstGeom>
        </p:spPr>
      </p:pic>
    </p:spTree>
    <p:extLst>
      <p:ext uri="{BB962C8B-B14F-4D97-AF65-F5344CB8AC3E}">
        <p14:creationId xmlns:p14="http://schemas.microsoft.com/office/powerpoint/2010/main" val="95129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156" y="-3485136"/>
            <a:ext cx="10476089" cy="1535275"/>
          </a:xfrm>
        </p:spPr>
        <p:txBody>
          <a:bodyPr anchor="b">
            <a:normAutofit/>
          </a:bodyPr>
          <a:lstStyle/>
          <a:p>
            <a:pPr algn="l">
              <a:lnSpc>
                <a:spcPct val="90000"/>
              </a:lnSpc>
            </a:pPr>
            <a:r>
              <a:rPr lang="en-US" sz="6400" b="1" spc="383" dirty="0">
                <a:solidFill>
                  <a:srgbClr val="C00000"/>
                </a:solidFill>
                <a:effectLst>
                  <a:outerShdw blurRad="38100" dist="38100" dir="2700000" algn="tl">
                    <a:srgbClr val="000000">
                      <a:alpha val="43137"/>
                    </a:srgbClr>
                  </a:outerShdw>
                </a:effectLst>
                <a:latin typeface="Freestyle Script" panose="030804020302050B0404" pitchFamily="66" charset="0"/>
              </a:rPr>
              <a:t>Did You Know…?</a:t>
            </a:r>
            <a:endParaRPr lang="en-US" sz="6400" dirty="0">
              <a:solidFill>
                <a:srgbClr val="C00000"/>
              </a:solidFill>
              <a:latin typeface="Freestyle Script" panose="030804020302050B0404" pitchFamily="66" charset="0"/>
            </a:endParaRPr>
          </a:p>
        </p:txBody>
      </p:sp>
      <p:sp>
        <p:nvSpPr>
          <p:cNvPr id="9" name="TextBox 8">
            <a:extLst>
              <a:ext uri="{FF2B5EF4-FFF2-40B4-BE49-F238E27FC236}">
                <a16:creationId xmlns:a16="http://schemas.microsoft.com/office/drawing/2014/main" id="{82D17BB0-A1C3-4198-8231-489149BFEFF5}"/>
              </a:ext>
            </a:extLst>
          </p:cNvPr>
          <p:cNvSpPr txBox="1"/>
          <p:nvPr/>
        </p:nvSpPr>
        <p:spPr>
          <a:xfrm>
            <a:off x="323851" y="1333519"/>
            <a:ext cx="11572874" cy="46166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endParaRPr lang="en-US" sz="2400" dirty="0">
              <a:solidFill>
                <a:prstClr val="black"/>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47DBD0F-D663-413C-8756-D4184C50AF2A}"/>
              </a:ext>
            </a:extLst>
          </p:cNvPr>
          <p:cNvPicPr>
            <a:picLocks noChangeAspect="1"/>
          </p:cNvPicPr>
          <p:nvPr/>
        </p:nvPicPr>
        <p:blipFill>
          <a:blip r:embed="rId2"/>
          <a:stretch>
            <a:fillRect/>
          </a:stretch>
        </p:blipFill>
        <p:spPr>
          <a:xfrm>
            <a:off x="4382948" y="7932692"/>
            <a:ext cx="3066005" cy="1750336"/>
          </a:xfrm>
          <a:prstGeom prst="rect">
            <a:avLst/>
          </a:prstGeom>
        </p:spPr>
      </p:pic>
      <p:sp>
        <p:nvSpPr>
          <p:cNvPr id="5" name="TextBox 4">
            <a:extLst>
              <a:ext uri="{FF2B5EF4-FFF2-40B4-BE49-F238E27FC236}">
                <a16:creationId xmlns:a16="http://schemas.microsoft.com/office/drawing/2014/main" id="{088D969D-BED2-4288-A2D6-46594C3FCBE9}"/>
              </a:ext>
            </a:extLst>
          </p:cNvPr>
          <p:cNvSpPr txBox="1"/>
          <p:nvPr/>
        </p:nvSpPr>
        <p:spPr>
          <a:xfrm>
            <a:off x="323850" y="419719"/>
            <a:ext cx="11572875" cy="707886"/>
          </a:xfrm>
          <a:prstGeom prst="rect">
            <a:avLst/>
          </a:prstGeom>
          <a:noFill/>
        </p:spPr>
        <p:txBody>
          <a:bodyPr wrap="square" rtlCol="0">
            <a:spAutoFit/>
          </a:bodyPr>
          <a:lstStyle/>
          <a:p>
            <a:pPr algn="ctr" defTabSz="342900">
              <a:defRPr/>
            </a:pP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Cambridge – FSU Study?</a:t>
            </a:r>
          </a:p>
        </p:txBody>
      </p:sp>
      <p:cxnSp>
        <p:nvCxnSpPr>
          <p:cNvPr id="11" name="Straight Connector 10">
            <a:extLst>
              <a:ext uri="{FF2B5EF4-FFF2-40B4-BE49-F238E27FC236}">
                <a16:creationId xmlns:a16="http://schemas.microsoft.com/office/drawing/2014/main" id="{B61DE83C-FE4C-4096-B76C-074D89DB0010}"/>
              </a:ext>
            </a:extLst>
          </p:cNvPr>
          <p:cNvCxnSpPr/>
          <p:nvPr/>
        </p:nvCxnSpPr>
        <p:spPr>
          <a:xfrm>
            <a:off x="1621870" y="1170502"/>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3" name="Content Placeholder 3">
            <a:extLst>
              <a:ext uri="{FF2B5EF4-FFF2-40B4-BE49-F238E27FC236}">
                <a16:creationId xmlns:a16="http://schemas.microsoft.com/office/drawing/2014/main" id="{EDD73C71-8C92-7D6A-841E-98E0A9242C0C}"/>
              </a:ext>
            </a:extLst>
          </p:cNvPr>
          <p:cNvPicPr>
            <a:picLocks noGrp="1" noChangeAspect="1"/>
          </p:cNvPicPr>
          <p:nvPr/>
        </p:nvPicPr>
        <p:blipFill>
          <a:blip r:embed="rId3"/>
          <a:stretch>
            <a:fillRect/>
          </a:stretch>
        </p:blipFill>
        <p:spPr>
          <a:xfrm>
            <a:off x="103887" y="1213400"/>
            <a:ext cx="11984226" cy="4952266"/>
          </a:xfrm>
          <a:prstGeom prst="rect">
            <a:avLst/>
          </a:prstGeom>
        </p:spPr>
      </p:pic>
    </p:spTree>
    <p:extLst>
      <p:ext uri="{BB962C8B-B14F-4D97-AF65-F5344CB8AC3E}">
        <p14:creationId xmlns:p14="http://schemas.microsoft.com/office/powerpoint/2010/main" val="376054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5A60EC-68DC-4923-B2AF-C3A3152E9555}"/>
              </a:ext>
            </a:extLst>
          </p:cNvPr>
          <p:cNvSpPr>
            <a:spLocks noGrp="1"/>
          </p:cNvSpPr>
          <p:nvPr>
            <p:ph type="sldNum" sz="quarter" idx="12"/>
          </p:nvPr>
        </p:nvSpPr>
        <p:spPr>
          <a:xfrm>
            <a:off x="9290727" y="6702257"/>
            <a:ext cx="1828800" cy="365125"/>
          </a:xfrm>
        </p:spPr>
        <p:txBody>
          <a:bodyPr/>
          <a:lstStyle/>
          <a:p>
            <a:fld id="{330EA680-D336-4FF7-8B7A-9848BB0A1C32}" type="slidenum">
              <a:rPr lang="en-US" smtClean="0"/>
              <a:t>9</a:t>
            </a:fld>
            <a:endParaRPr lang="en-US" dirty="0"/>
          </a:p>
        </p:txBody>
      </p:sp>
      <p:sp>
        <p:nvSpPr>
          <p:cNvPr id="8" name="Content Placeholder 2">
            <a:extLst>
              <a:ext uri="{FF2B5EF4-FFF2-40B4-BE49-F238E27FC236}">
                <a16:creationId xmlns:a16="http://schemas.microsoft.com/office/drawing/2014/main" id="{B76CEE30-898A-4EF9-833A-A0DCE27766F4}"/>
              </a:ext>
            </a:extLst>
          </p:cNvPr>
          <p:cNvSpPr>
            <a:spLocks noGrp="1"/>
          </p:cNvSpPr>
          <p:nvPr>
            <p:ph type="body" idx="1"/>
          </p:nvPr>
        </p:nvSpPr>
        <p:spPr>
          <a:xfrm>
            <a:off x="218662" y="1466853"/>
            <a:ext cx="11617966" cy="4829006"/>
          </a:xfrm>
          <a:solidFill>
            <a:schemeClr val="bg2"/>
          </a:solidFill>
          <a:effectLst>
            <a:outerShdw blurRad="50800" dist="38100" dir="2700000" algn="tl" rotWithShape="0">
              <a:prstClr val="black">
                <a:alpha val="40000"/>
              </a:prstClr>
            </a:outerShdw>
          </a:effectLst>
        </p:spPr>
        <p:txBody>
          <a:bodyPr>
            <a:noAutofit/>
          </a:bodyPr>
          <a:lstStyle/>
          <a:p>
            <a:pPr marL="546354" lvl="1" indent="-457200">
              <a:lnSpc>
                <a:spcPct val="150000"/>
              </a:lnSpc>
              <a:spcBef>
                <a:spcPts val="0"/>
              </a:spcBef>
              <a:buClr>
                <a:schemeClr val="accent1"/>
              </a:buClr>
              <a:buSzPct val="80000"/>
              <a:buFont typeface="Arial" panose="020B0604020202020204" pitchFamily="34" charset="0"/>
              <a:buChar char="•"/>
              <a:defRPr/>
            </a:pPr>
            <a:r>
              <a:rPr lang="en-US" sz="2400" u="sng" dirty="0">
                <a:solidFill>
                  <a:schemeClr val="tx1"/>
                </a:solidFill>
                <a:latin typeface="Arial" panose="020B0604020202020204" pitchFamily="34" charset="0"/>
                <a:cs typeface="Arial" panose="020B0604020202020204" pitchFamily="34" charset="0"/>
              </a:rPr>
              <a:t>Pass</a:t>
            </a:r>
            <a:r>
              <a:rPr lang="en-US" sz="2400" dirty="0">
                <a:solidFill>
                  <a:schemeClr val="tx1"/>
                </a:solidFill>
                <a:latin typeface="Arial" panose="020B0604020202020204" pitchFamily="34" charset="0"/>
                <a:cs typeface="Arial" panose="020B0604020202020204" pitchFamily="34" charset="0"/>
              </a:rPr>
              <a:t> seven (7) A/AS Level Exams</a:t>
            </a:r>
          </a:p>
          <a:p>
            <a:pPr marL="546354" lvl="1" indent="-457200">
              <a:lnSpc>
                <a:spcPct val="150000"/>
              </a:lnSpc>
              <a:spcBef>
                <a:spcPts val="0"/>
              </a:spcBef>
              <a:buClr>
                <a:schemeClr val="accent1"/>
              </a:buClr>
              <a:buSzPct val="8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Take a minimum of 1 exam in </a:t>
            </a:r>
            <a:r>
              <a:rPr lang="en-US" sz="2400">
                <a:solidFill>
                  <a:schemeClr val="tx1"/>
                </a:solidFill>
                <a:latin typeface="Arial" panose="020B0604020202020204" pitchFamily="34" charset="0"/>
                <a:cs typeface="Arial" panose="020B0604020202020204" pitchFamily="34" charset="0"/>
              </a:rPr>
              <a:t>each group</a:t>
            </a:r>
            <a:endParaRPr lang="en-US" sz="2400" dirty="0">
              <a:latin typeface="Arial" panose="020B0604020202020204" pitchFamily="34" charset="0"/>
              <a:cs typeface="Arial" panose="020B0604020202020204" pitchFamily="34" charset="0"/>
            </a:endParaRPr>
          </a:p>
          <a:p>
            <a:pPr marL="546354" lvl="1" indent="-457200">
              <a:lnSpc>
                <a:spcPct val="150000"/>
              </a:lnSpc>
              <a:spcBef>
                <a:spcPts val="0"/>
              </a:spcBef>
              <a:buClr>
                <a:schemeClr val="accent1"/>
              </a:buClr>
              <a:buSzPct val="8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Complete within 25 months of the first exam                           </a:t>
            </a:r>
          </a:p>
          <a:p>
            <a:pPr marL="546354" lvl="1" indent="-457200">
              <a:lnSpc>
                <a:spcPct val="150000"/>
              </a:lnSpc>
              <a:spcBef>
                <a:spcPts val="0"/>
              </a:spcBef>
              <a:buClr>
                <a:schemeClr val="accent1"/>
              </a:buClr>
              <a:buSzPct val="8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Complete 100 hours community service </a:t>
            </a:r>
            <a:r>
              <a:rPr lang="en-US" sz="2800" dirty="0">
                <a:solidFill>
                  <a:schemeClr val="tx1"/>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a:p>
            <a:pPr marL="89154" lvl="1" algn="ctr">
              <a:lnSpc>
                <a:spcPct val="150000"/>
              </a:lnSpc>
              <a:spcBef>
                <a:spcPts val="0"/>
              </a:spcBef>
              <a:buClr>
                <a:schemeClr val="accent1"/>
              </a:buClr>
              <a:buSzPct val="80000"/>
              <a:defRPr/>
            </a:pPr>
            <a:r>
              <a:rPr lang="en-US" sz="2000" b="1" u="sng" dirty="0">
                <a:solidFill>
                  <a:srgbClr val="C00000"/>
                </a:solidFill>
                <a:highlight>
                  <a:srgbClr val="FFFF00"/>
                </a:highlight>
                <a:latin typeface="Arial" panose="020B0604020202020204" pitchFamily="34" charset="0"/>
                <a:cs typeface="Arial" panose="020B0604020202020204" pitchFamily="34" charset="0"/>
              </a:rPr>
              <a:t>Florida Academic Bright Futures Scholarship (FAS)</a:t>
            </a:r>
            <a:endParaRPr lang="en-US" sz="1000" b="1" dirty="0">
              <a:solidFill>
                <a:srgbClr val="C00000"/>
              </a:solidFill>
              <a:highlight>
                <a:srgbClr val="FFFF00"/>
              </a:highlight>
              <a:latin typeface="Arial" panose="020B0604020202020204" pitchFamily="34" charset="0"/>
              <a:cs typeface="Arial" panose="020B0604020202020204" pitchFamily="34" charset="0"/>
            </a:endParaRPr>
          </a:p>
          <a:p>
            <a:pPr algn="ctr">
              <a:lnSpc>
                <a:spcPct val="100000"/>
              </a:lnSpc>
              <a:spcBef>
                <a:spcPts val="450"/>
              </a:spcBef>
              <a:spcAft>
                <a:spcPts val="450"/>
              </a:spcAft>
              <a:defRPr/>
            </a:pPr>
            <a:r>
              <a:rPr lang="en-US" sz="1800" dirty="0">
                <a:solidFill>
                  <a:schemeClr val="tx1"/>
                </a:solidFill>
                <a:latin typeface="Arial" panose="020B0604020202020204" pitchFamily="34" charset="0"/>
                <a:cs typeface="Arial" panose="020B0604020202020204" pitchFamily="34" charset="0"/>
              </a:rPr>
              <a:t>*</a:t>
            </a:r>
            <a:r>
              <a:rPr lang="en-US" sz="1800" b="1" i="1" dirty="0">
                <a:solidFill>
                  <a:schemeClr val="tx1"/>
                </a:solidFill>
                <a:latin typeface="Arial" panose="020B0604020202020204" pitchFamily="34" charset="0"/>
                <a:cs typeface="Arial" panose="020B0604020202020204" pitchFamily="34" charset="0"/>
              </a:rPr>
              <a:t>GPA </a:t>
            </a:r>
            <a:r>
              <a:rPr lang="en-US" sz="1800" b="1" i="1" u="sng" dirty="0">
                <a:solidFill>
                  <a:schemeClr val="tx1"/>
                </a:solidFill>
                <a:latin typeface="Arial" panose="020B0604020202020204" pitchFamily="34" charset="0"/>
                <a:cs typeface="Arial" panose="020B0604020202020204" pitchFamily="34" charset="0"/>
              </a:rPr>
              <a:t>and</a:t>
            </a:r>
            <a:r>
              <a:rPr lang="en-US" sz="1800" b="1" i="1" dirty="0">
                <a:solidFill>
                  <a:schemeClr val="tx1"/>
                </a:solidFill>
                <a:latin typeface="Arial" panose="020B0604020202020204" pitchFamily="34" charset="0"/>
                <a:cs typeface="Arial" panose="020B0604020202020204" pitchFamily="34" charset="0"/>
              </a:rPr>
              <a:t> ACT/SAT requirement waived, however still expected for college acceptance and to qualify to walk in white*</a:t>
            </a:r>
          </a:p>
          <a:p>
            <a:endParaRPr lang="en-US" sz="405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12F67F3-1BE8-4823-A454-312B1CEA14C4}"/>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353127" y="1721737"/>
            <a:ext cx="231680" cy="340575"/>
          </a:xfrm>
          <a:prstGeom prst="rect">
            <a:avLst/>
          </a:prstGeom>
        </p:spPr>
      </p:pic>
      <p:pic>
        <p:nvPicPr>
          <p:cNvPr id="15" name="Picture 14">
            <a:extLst>
              <a:ext uri="{FF2B5EF4-FFF2-40B4-BE49-F238E27FC236}">
                <a16:creationId xmlns:a16="http://schemas.microsoft.com/office/drawing/2014/main" id="{FEC42A0D-579D-43BE-B8EC-6787EBD915B8}"/>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345843" y="2348229"/>
            <a:ext cx="231681" cy="340577"/>
          </a:xfrm>
          <a:prstGeom prst="rect">
            <a:avLst/>
          </a:prstGeom>
        </p:spPr>
      </p:pic>
      <p:pic>
        <p:nvPicPr>
          <p:cNvPr id="16" name="Picture 15">
            <a:extLst>
              <a:ext uri="{FF2B5EF4-FFF2-40B4-BE49-F238E27FC236}">
                <a16:creationId xmlns:a16="http://schemas.microsoft.com/office/drawing/2014/main" id="{EDD90475-B52B-4FE6-B949-0E01C9C2F6DB}"/>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345842" y="2943688"/>
            <a:ext cx="231682" cy="340577"/>
          </a:xfrm>
          <a:prstGeom prst="rect">
            <a:avLst/>
          </a:prstGeom>
        </p:spPr>
      </p:pic>
      <p:pic>
        <p:nvPicPr>
          <p:cNvPr id="17" name="Picture 16">
            <a:extLst>
              <a:ext uri="{FF2B5EF4-FFF2-40B4-BE49-F238E27FC236}">
                <a16:creationId xmlns:a16="http://schemas.microsoft.com/office/drawing/2014/main" id="{52259B5E-C473-44F8-87EC-0852DD570DC9}"/>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353127" y="3570182"/>
            <a:ext cx="236574" cy="347770"/>
          </a:xfrm>
          <a:prstGeom prst="rect">
            <a:avLst/>
          </a:prstGeom>
        </p:spPr>
      </p:pic>
      <p:cxnSp>
        <p:nvCxnSpPr>
          <p:cNvPr id="7" name="Straight Arrow Connector 6">
            <a:extLst>
              <a:ext uri="{FF2B5EF4-FFF2-40B4-BE49-F238E27FC236}">
                <a16:creationId xmlns:a16="http://schemas.microsoft.com/office/drawing/2014/main" id="{06A8BF85-8087-4284-B81B-F219648EA556}"/>
              </a:ext>
            </a:extLst>
          </p:cNvPr>
          <p:cNvCxnSpPr>
            <a:cxnSpLocks/>
          </p:cNvCxnSpPr>
          <p:nvPr/>
        </p:nvCxnSpPr>
        <p:spPr>
          <a:xfrm>
            <a:off x="6091845" y="3996223"/>
            <a:ext cx="4155" cy="6329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72ED61-816B-4123-8739-CE8FD5272EE7}"/>
              </a:ext>
            </a:extLst>
          </p:cNvPr>
          <p:cNvSpPr txBox="1"/>
          <p:nvPr/>
        </p:nvSpPr>
        <p:spPr>
          <a:xfrm>
            <a:off x="218662" y="390226"/>
            <a:ext cx="11611387" cy="707886"/>
          </a:xfrm>
          <a:prstGeom prst="rect">
            <a:avLst/>
          </a:prstGeom>
          <a:noFill/>
        </p:spPr>
        <p:txBody>
          <a:bodyPr wrap="square" rtlCol="0">
            <a:spAutoFit/>
          </a:bodyPr>
          <a:lstStyle/>
          <a:p>
            <a:pPr algn="ctr"/>
            <a:r>
              <a:rPr lang="en-US" sz="4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the AICE Diploma Requirements?</a:t>
            </a:r>
          </a:p>
        </p:txBody>
      </p:sp>
      <p:cxnSp>
        <p:nvCxnSpPr>
          <p:cNvPr id="18" name="Straight Connector 17">
            <a:extLst>
              <a:ext uri="{FF2B5EF4-FFF2-40B4-BE49-F238E27FC236}">
                <a16:creationId xmlns:a16="http://schemas.microsoft.com/office/drawing/2014/main" id="{A497585E-0B8D-45E6-A559-1BE671F2A468}"/>
              </a:ext>
            </a:extLst>
          </p:cNvPr>
          <p:cNvCxnSpPr/>
          <p:nvPr/>
        </p:nvCxnSpPr>
        <p:spPr>
          <a:xfrm>
            <a:off x="1621870" y="1246941"/>
            <a:ext cx="9154160" cy="0"/>
          </a:xfrm>
          <a:prstGeom prst="line">
            <a:avLst/>
          </a:prstGeom>
          <a:ln w="136525" cap="flat" cmpd="thickThin">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74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10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up)">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{776D4B1C-6A40-4003-A3D0-5064622E8563}tf11437505_win32</Template>
  <TotalTime>825</TotalTime>
  <Words>1670</Words>
  <Application>Microsoft Office PowerPoint</Application>
  <PresentationFormat>Widescreen</PresentationFormat>
  <Paragraphs>350</Paragraphs>
  <Slides>23</Slides>
  <Notes>2</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23</vt:i4>
      </vt:variant>
    </vt:vector>
  </HeadingPairs>
  <TitlesOfParts>
    <vt:vector size="40" baseType="lpstr">
      <vt:lpstr>ＭＳ Ｐゴシック</vt:lpstr>
      <vt:lpstr>Arial</vt:lpstr>
      <vt:lpstr>Arial Black</vt:lpstr>
      <vt:lpstr>Bookman Old Style</vt:lpstr>
      <vt:lpstr>Calibri</vt:lpstr>
      <vt:lpstr>Century Gothic</vt:lpstr>
      <vt:lpstr>Corbel</vt:lpstr>
      <vt:lpstr>Freestyle Script</vt:lpstr>
      <vt:lpstr>Georgia Pro Cond Light</vt:lpstr>
      <vt:lpstr>Perpetua</vt:lpstr>
      <vt:lpstr>Speak Pro</vt:lpstr>
      <vt:lpstr>Symbol</vt:lpstr>
      <vt:lpstr>Tahoma</vt:lpstr>
      <vt:lpstr>Times</vt:lpstr>
      <vt:lpstr>Univers</vt:lpstr>
      <vt:lpstr>Wingdings</vt:lpstr>
      <vt:lpstr>RetrospectVTI</vt:lpstr>
      <vt:lpstr>Cambridge</vt:lpstr>
      <vt:lpstr>Introductions</vt:lpstr>
      <vt:lpstr>AICE Requirements</vt:lpstr>
      <vt:lpstr>Did You Know…?</vt:lpstr>
      <vt:lpstr>What are the expectations of a student in the AICE Program?  </vt:lpstr>
      <vt:lpstr>Did You Know…?</vt:lpstr>
      <vt:lpstr>Did You Know…?</vt:lpstr>
      <vt:lpstr>Did You Know…?</vt:lpstr>
      <vt:lpstr>PowerPoint Presentation</vt:lpstr>
      <vt:lpstr>PowerPoint Presentation</vt:lpstr>
      <vt:lpstr>        Cambridge AICE Diploma Subject Groups and CORE </vt:lpstr>
      <vt:lpstr>PowerPoint Presentation</vt:lpstr>
      <vt:lpstr>Did You Know…?</vt:lpstr>
      <vt:lpstr>PowerPoint Presentation</vt:lpstr>
      <vt:lpstr>Did You Know…?</vt:lpstr>
      <vt:lpstr>PowerPoint Presentation</vt:lpstr>
      <vt:lpstr>PowerPoint Presentation</vt:lpstr>
      <vt:lpstr>PowerPoint Presentation</vt:lpstr>
      <vt:lpstr>Communication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dc:title>
  <dc:creator>Mclaughlin, Isabel A.</dc:creator>
  <cp:lastModifiedBy>Zona, Susan W.</cp:lastModifiedBy>
  <cp:revision>8</cp:revision>
  <dcterms:created xsi:type="dcterms:W3CDTF">2022-08-05T15:17:42Z</dcterms:created>
  <dcterms:modified xsi:type="dcterms:W3CDTF">2025-08-07T18:02:47Z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